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58" r:id="rId2"/>
    <p:sldId id="261" r:id="rId3"/>
    <p:sldId id="262" r:id="rId4"/>
    <p:sldId id="264" r:id="rId5"/>
    <p:sldId id="265" r:id="rId6"/>
    <p:sldId id="266" r:id="rId7"/>
    <p:sldId id="268" r:id="rId8"/>
    <p:sldId id="269" r:id="rId9"/>
    <p:sldId id="271" r:id="rId10"/>
    <p:sldId id="273" r:id="rId11"/>
    <p:sldId id="275" r:id="rId12"/>
    <p:sldId id="276" r:id="rId13"/>
    <p:sldId id="278" r:id="rId14"/>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1pPr>
    <a:lvl2pPr marL="4572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2pPr>
    <a:lvl3pPr marL="9144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3pPr>
    <a:lvl4pPr marL="13716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4pPr>
    <a:lvl5pPr marL="18288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5pPr>
    <a:lvl6pPr marL="22860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6pPr>
    <a:lvl7pPr marL="27432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7pPr>
    <a:lvl8pPr marL="32004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8pPr>
    <a:lvl9pPr marL="36576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am Bertram" initials="AB [5]" lastIdx="1" clrIdx="6">
    <p:extLst/>
  </p:cmAuthor>
  <p:cmAuthor id="1" name="Jen Hamilton" initials="JH" lastIdx="2" clrIdx="0">
    <p:extLst/>
  </p:cmAuthor>
  <p:cmAuthor id="8" name="Adam Bertram" initials="AB [6]" lastIdx="1" clrIdx="7">
    <p:extLst/>
  </p:cmAuthor>
  <p:cmAuthor id="2" name="Jen" initials="JH" lastIdx="2" clrIdx="1">
    <p:extLst/>
  </p:cmAuthor>
  <p:cmAuthor id="9" name="Adam Bertram" initials="AB [7]" lastIdx="1" clrIdx="8">
    <p:extLst/>
  </p:cmAuthor>
  <p:cmAuthor id="3" name="Adam Bertram" initials="AB" lastIdx="1" clrIdx="2">
    <p:extLst/>
  </p:cmAuthor>
  <p:cmAuthor id="10" name="Adam Bertram" initials="AB [8]" lastIdx="1" clrIdx="9">
    <p:extLst/>
  </p:cmAuthor>
  <p:cmAuthor id="4" name="Adam Bertram" initials="AB [2]" lastIdx="1" clrIdx="3">
    <p:extLst/>
  </p:cmAuthor>
  <p:cmAuthor id="11" name="Adam Bertram" initials="AB [9]" lastIdx="1" clrIdx="10">
    <p:extLst/>
  </p:cmAuthor>
  <p:cmAuthor id="5" name="Adam Bertram" initials="AB [3]" lastIdx="1" clrIdx="4">
    <p:extLst/>
  </p:cmAuthor>
  <p:cmAuthor id="6" name="Adam Bertram" initials="AB [4]"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397"/>
    <a:srgbClr val="F15B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40" autoAdjust="0"/>
    <p:restoredTop sz="94976" autoAdjust="0"/>
  </p:normalViewPr>
  <p:slideViewPr>
    <p:cSldViewPr snapToGrid="0">
      <p:cViewPr>
        <p:scale>
          <a:sx n="75" d="100"/>
          <a:sy n="75" d="100"/>
        </p:scale>
        <p:origin x="1302" y="46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1980"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fontAlgn="auto">
              <a:spcBef>
                <a:spcPts val="0"/>
              </a:spcBef>
              <a:spcAft>
                <a:spcPts val="0"/>
              </a:spcAft>
              <a:defRPr sz="1300" b="1" dirty="0" smtClean="0">
                <a:latin typeface="Arial" pitchFamily="34" charset="0"/>
                <a:ea typeface="+mn-ea"/>
                <a:cs typeface="Arial" pitchFamily="34" charset="0"/>
              </a:defRPr>
            </a:lvl1pPr>
          </a:lstStyle>
          <a:p>
            <a:pPr>
              <a:defRPr/>
            </a:pPr>
            <a:r>
              <a:rPr lang="en-US" dirty="0" smtClean="0"/>
              <a:t>TechMentor Las Vegas 2016</a:t>
            </a:r>
            <a:endParaRPr lang="en-US" dirty="0"/>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Tree>
    <p:extLst>
      <p:ext uri="{BB962C8B-B14F-4D97-AF65-F5344CB8AC3E}">
        <p14:creationId xmlns:p14="http://schemas.microsoft.com/office/powerpoint/2010/main" val="3738948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74D1145D-0C6A-427A-BFFB-BA49C7DEF5D3}" type="datetimeFigureOut">
              <a:rPr lang="en-US"/>
              <a:pPr>
                <a:defRPr/>
              </a:pPr>
              <a:t>1/24/2016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7BE5AA1C-3A4A-4E86-88DD-FDD0A0056FE6}" type="slidenum">
              <a:rPr lang="en-US"/>
              <a:pPr>
                <a:defRPr/>
              </a:pPr>
              <a:t>‹#›</a:t>
            </a:fld>
            <a:endParaRPr lang="en-US"/>
          </a:p>
        </p:txBody>
      </p:sp>
    </p:spTree>
    <p:extLst>
      <p:ext uri="{BB962C8B-B14F-4D97-AF65-F5344CB8AC3E}">
        <p14:creationId xmlns:p14="http://schemas.microsoft.com/office/powerpoint/2010/main" val="383142828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ＭＳ Ｐゴシック" pitchFamily="-72" charset="-128"/>
        <a:cs typeface="ＭＳ Ｐゴシック" pitchFamily="-72" charset="-128"/>
      </a:defRPr>
    </a:lvl1pPr>
    <a:lvl2pPr marL="457200" algn="l" rtl="0" fontAlgn="base">
      <a:spcBef>
        <a:spcPct val="30000"/>
      </a:spcBef>
      <a:spcAft>
        <a:spcPct val="0"/>
      </a:spcAft>
      <a:defRPr sz="1200" kern="1200">
        <a:solidFill>
          <a:schemeClr val="tx1"/>
        </a:solidFill>
        <a:latin typeface="+mn-lt"/>
        <a:ea typeface="ＭＳ Ｐゴシック" pitchFamily="-72" charset="-128"/>
        <a:cs typeface="+mn-cs"/>
      </a:defRPr>
    </a:lvl2pPr>
    <a:lvl3pPr marL="914400" algn="l" rtl="0" fontAlgn="base">
      <a:spcBef>
        <a:spcPct val="30000"/>
      </a:spcBef>
      <a:spcAft>
        <a:spcPct val="0"/>
      </a:spcAft>
      <a:defRPr sz="1200" kern="1200">
        <a:solidFill>
          <a:schemeClr val="tx1"/>
        </a:solidFill>
        <a:latin typeface="+mn-lt"/>
        <a:ea typeface="ＭＳ Ｐゴシック" pitchFamily="-72" charset="-128"/>
        <a:cs typeface="+mn-cs"/>
      </a:defRPr>
    </a:lvl3pPr>
    <a:lvl4pPr marL="1371600" algn="l" rtl="0" fontAlgn="base">
      <a:spcBef>
        <a:spcPct val="30000"/>
      </a:spcBef>
      <a:spcAft>
        <a:spcPct val="0"/>
      </a:spcAft>
      <a:defRPr sz="1200" kern="1200">
        <a:solidFill>
          <a:schemeClr val="tx1"/>
        </a:solidFill>
        <a:latin typeface="+mn-lt"/>
        <a:ea typeface="ＭＳ Ｐゴシック" pitchFamily="-72" charset="-128"/>
        <a:cs typeface="+mn-cs"/>
      </a:defRPr>
    </a:lvl4pPr>
    <a:lvl5pPr marL="1828800" algn="l" rtl="0" fontAlgn="base">
      <a:spcBef>
        <a:spcPct val="30000"/>
      </a:spcBef>
      <a:spcAft>
        <a:spcPct val="0"/>
      </a:spcAft>
      <a:defRPr sz="1200" kern="1200">
        <a:solidFill>
          <a:schemeClr val="tx1"/>
        </a:solidFill>
        <a:latin typeface="+mn-lt"/>
        <a:ea typeface="ＭＳ Ｐゴシック" pitchFamily="-7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6988B0C-D0FA-4593-BF38-A7BA3E9A5D69}" type="slidenum">
              <a:rPr lang="en-US">
                <a:ea typeface="ＭＳ Ｐゴシック" pitchFamily="-72" charset="-128"/>
                <a:cs typeface="ＭＳ Ｐゴシック" pitchFamily="-72" charset="-128"/>
              </a:rPr>
              <a:pPr fontAlgn="base">
                <a:spcBef>
                  <a:spcPct val="0"/>
                </a:spcBef>
                <a:spcAft>
                  <a:spcPct val="0"/>
                </a:spcAft>
              </a:pPr>
              <a:t>1</a:t>
            </a:fld>
            <a:endParaRPr lang="en-US">
              <a:ea typeface="ＭＳ Ｐゴシック" pitchFamily="-72" charset="-128"/>
              <a:cs typeface="ＭＳ Ｐゴシック" pitchFamily="-72" charset="-128"/>
            </a:endParaRPr>
          </a:p>
        </p:txBody>
      </p:sp>
    </p:spTree>
    <p:extLst>
      <p:ext uri="{BB962C8B-B14F-4D97-AF65-F5344CB8AC3E}">
        <p14:creationId xmlns:p14="http://schemas.microsoft.com/office/powerpoint/2010/main" val="2059909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slide will include screenshots of all different open windows like the services MMC, installed updates PowerShell console, event log window, </a:t>
            </a:r>
            <a:r>
              <a:rPr lang="en-US" sz="1200" b="0" i="0" kern="1200" dirty="0" err="1" smtClean="0">
                <a:solidFill>
                  <a:schemeClr val="tx1"/>
                </a:solidFill>
                <a:effectLst/>
                <a:latin typeface="+mn-lt"/>
                <a:ea typeface="+mn-ea"/>
                <a:cs typeface="+mn-cs"/>
              </a:rPr>
              <a:t>etc</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2</a:t>
            </a:fld>
            <a:endParaRPr lang="en-US"/>
          </a:p>
        </p:txBody>
      </p:sp>
    </p:spTree>
    <p:extLst>
      <p:ext uri="{BB962C8B-B14F-4D97-AF65-F5344CB8AC3E}">
        <p14:creationId xmlns:p14="http://schemas.microsoft.com/office/powerpoint/2010/main" val="3234609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going to be a slide that introduces a skit I'll be putting on. I will be bringing up someone from the audience and they will be posing as a helpdesk employee.</a:t>
            </a:r>
          </a:p>
          <a:p>
            <a:endParaRPr lang="en-US" dirty="0" smtClean="0"/>
          </a:p>
          <a:p>
            <a:r>
              <a:rPr lang="en-US" dirty="0" smtClean="0"/>
              <a:t>It would be nice if you could do something that shows a system </a:t>
            </a:r>
            <a:r>
              <a:rPr lang="en-US" dirty="0" err="1" smtClean="0"/>
              <a:t>adminstrator</a:t>
            </a:r>
            <a:r>
              <a:rPr lang="en-US" dirty="0" smtClean="0"/>
              <a:t> talking to a helpdesk employee.</a:t>
            </a:r>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3</a:t>
            </a:fld>
            <a:endParaRPr lang="en-US"/>
          </a:p>
        </p:txBody>
      </p:sp>
    </p:spTree>
    <p:extLst>
      <p:ext uri="{BB962C8B-B14F-4D97-AF65-F5344CB8AC3E}">
        <p14:creationId xmlns:p14="http://schemas.microsoft.com/office/powerpoint/2010/main" val="262972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would be neat if you could find an image or do something that shows someone handing someone else some kind of tool that makes no sense for what the other person is doing. Something like handing a power drill to someone building a ramshackle hut. </a:t>
            </a:r>
          </a:p>
          <a:p>
            <a:endParaRPr lang="en-US" dirty="0" smtClean="0"/>
          </a:p>
          <a:p>
            <a:r>
              <a:rPr lang="en-US" dirty="0" smtClean="0"/>
              <a:t>Some kind of dichotomy that would be humorous.</a:t>
            </a:r>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5</a:t>
            </a:fld>
            <a:endParaRPr lang="en-US"/>
          </a:p>
        </p:txBody>
      </p:sp>
    </p:spTree>
    <p:extLst>
      <p:ext uri="{BB962C8B-B14F-4D97-AF65-F5344CB8AC3E}">
        <p14:creationId xmlns:p14="http://schemas.microsoft.com/office/powerpoint/2010/main" val="3232561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be a slide introducing the upcoming demo. I'd like all demo intro slides to have the same kind of scheme.</a:t>
            </a:r>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6</a:t>
            </a:fld>
            <a:endParaRPr lang="en-US"/>
          </a:p>
        </p:txBody>
      </p:sp>
    </p:spTree>
    <p:extLst>
      <p:ext uri="{BB962C8B-B14F-4D97-AF65-F5344CB8AC3E}">
        <p14:creationId xmlns:p14="http://schemas.microsoft.com/office/powerpoint/2010/main" val="2685230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about coding a script with no intention of ever making it into a GUI.</a:t>
            </a:r>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8</a:t>
            </a:fld>
            <a:endParaRPr lang="en-US"/>
          </a:p>
        </p:txBody>
      </p:sp>
    </p:spTree>
    <p:extLst>
      <p:ext uri="{BB962C8B-B14F-4D97-AF65-F5344CB8AC3E}">
        <p14:creationId xmlns:p14="http://schemas.microsoft.com/office/powerpoint/2010/main" val="464392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should include the </a:t>
            </a:r>
            <a:r>
              <a:rPr lang="en-US" dirty="0" err="1" smtClean="0"/>
              <a:t>Pluralsight</a:t>
            </a:r>
            <a:r>
              <a:rPr lang="en-US" dirty="0" smtClean="0"/>
              <a:t> logo.</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11</a:t>
            </a:fld>
            <a:endParaRPr lang="en-US"/>
          </a:p>
        </p:txBody>
      </p:sp>
    </p:spTree>
    <p:extLst>
      <p:ext uri="{BB962C8B-B14F-4D97-AF65-F5344CB8AC3E}">
        <p14:creationId xmlns:p14="http://schemas.microsoft.com/office/powerpoint/2010/main" val="1331749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Bullet:</a:t>
            </a:r>
            <a:r>
              <a:rPr lang="en-US" baseline="0" dirty="0" smtClean="0"/>
              <a:t> </a:t>
            </a:r>
            <a:r>
              <a:rPr lang="en-US" dirty="0" smtClean="0"/>
              <a:t>This is about helping others by contributing your services and building tools that others can use.</a:t>
            </a:r>
          </a:p>
          <a:p>
            <a:endParaRPr lang="en-US" dirty="0" smtClean="0"/>
          </a:p>
          <a:p>
            <a:r>
              <a:rPr lang="en-US" dirty="0" smtClean="0"/>
              <a:t>Second Bullet:</a:t>
            </a:r>
            <a:r>
              <a:rPr lang="en-US" baseline="0" dirty="0" smtClean="0"/>
              <a:t> Some people inherently think GUIs are for sissies. This is to show them that not everyone is a scripting, command line junkie. </a:t>
            </a:r>
          </a:p>
          <a:p>
            <a:endParaRPr lang="en-US" baseline="0" dirty="0" smtClean="0"/>
          </a:p>
          <a:p>
            <a:r>
              <a:rPr lang="en-US" baseline="0" dirty="0" smtClean="0"/>
              <a:t>To some people, that's not their job and they don't care.</a:t>
            </a:r>
          </a:p>
          <a:p>
            <a:endParaRPr lang="en-US" baseline="0" dirty="0" smtClean="0"/>
          </a:p>
          <a:p>
            <a:r>
              <a:rPr lang="en-US" baseline="0" dirty="0" smtClean="0"/>
              <a:t>Third Bullet: </a:t>
            </a:r>
          </a:p>
          <a:p>
            <a:r>
              <a:rPr lang="en-US" dirty="0" smtClean="0"/>
              <a:t>System </a:t>
            </a:r>
            <a:r>
              <a:rPr lang="en-US" dirty="0" err="1" smtClean="0"/>
              <a:t>admnistrators</a:t>
            </a:r>
            <a:r>
              <a:rPr lang="en-US" dirty="0" smtClean="0"/>
              <a:t> typically like doing their own thing.  This is supposed to be humorous to make sysadmins actually get out of their cube and talk to other people to get their feedback and help them</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12</a:t>
            </a:fld>
            <a:endParaRPr lang="en-US"/>
          </a:p>
        </p:txBody>
      </p:sp>
    </p:spTree>
    <p:extLst>
      <p:ext uri="{BB962C8B-B14F-4D97-AF65-F5344CB8AC3E}">
        <p14:creationId xmlns:p14="http://schemas.microsoft.com/office/powerpoint/2010/main" val="3143489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7F63CDA3-A2DE-473C-A81C-F73D2A1BFF69}" type="datetimeFigureOut">
              <a:rPr lang="en-US"/>
              <a:pPr>
                <a:defRPr/>
              </a:pPr>
              <a:t>1/24/2016</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B2ACF2FE-3FA7-4ABC-8D10-AB106564C9F6}" type="datetimeFigureOut">
              <a:rPr lang="en-US"/>
              <a:pPr>
                <a:defRPr/>
              </a:pPr>
              <a:t>1/24/2016</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7AD803F9-FDAA-4AD8-AB1F-AC9EA3FA17D9}" type="datetimeFigureOut">
              <a:rPr lang="en-US"/>
              <a:pPr>
                <a:defRPr/>
              </a:pPr>
              <a:t>1/24/2016</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03173A4F-54E2-42AD-AEE7-525DC08E7D5E}" type="datetimeFigureOut">
              <a:rPr lang="en-US"/>
              <a:pPr>
                <a:defRPr/>
              </a:pPr>
              <a:t>1/24/2016</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6014562E-E191-4140-8CA7-D81566904FD6}" type="datetimeFigureOut">
              <a:rPr lang="en-US"/>
              <a:pPr>
                <a:defRPr/>
              </a:pPr>
              <a:t>1/24/2016</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12886AD8-D031-4E57-A880-97BEE7625BF5}" type="datetimeFigureOut">
              <a:rPr lang="en-US"/>
              <a:pPr>
                <a:defRPr/>
              </a:pPr>
              <a:t>1/24/2016</a:t>
            </a:fld>
            <a:endParaRPr lang="en-US"/>
          </a:p>
        </p:txBody>
      </p:sp>
      <p:sp>
        <p:nvSpPr>
          <p:cNvPr id="6"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1F146D33-8E80-4809-BCCA-EEFDCA7877C6}" type="datetimeFigureOut">
              <a:rPr lang="en-US"/>
              <a:pPr>
                <a:defRPr/>
              </a:pPr>
              <a:t>1/24/2016</a:t>
            </a:fld>
            <a:endParaRPr lang="en-US"/>
          </a:p>
        </p:txBody>
      </p:sp>
      <p:sp>
        <p:nvSpPr>
          <p:cNvPr id="8"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90725" t="92671"/>
          <a:stretch/>
        </p:blipFill>
        <p:spPr>
          <a:xfrm>
            <a:off x="33112" y="4763295"/>
            <a:ext cx="848176" cy="37696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176638B8-B788-4682-A596-85CF4ED65A7B}" type="datetimeFigureOut">
              <a:rPr lang="en-US"/>
              <a:pPr>
                <a:defRPr/>
              </a:pPr>
              <a:t>1/24/2016</a:t>
            </a:fld>
            <a:endParaRPr lang="en-US"/>
          </a:p>
        </p:txBody>
      </p:sp>
      <p:sp>
        <p:nvSpPr>
          <p:cNvPr id="3"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5A9C0D6F-86BC-4F0A-A9FD-A71A70874F57}" type="datetimeFigureOut">
              <a:rPr lang="en-US"/>
              <a:pPr>
                <a:defRPr/>
              </a:pPr>
              <a:t>1/24/2016</a:t>
            </a:fld>
            <a:endParaRPr lang="en-US"/>
          </a:p>
        </p:txBody>
      </p:sp>
      <p:sp>
        <p:nvSpPr>
          <p:cNvPr id="6"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9A62623F-4765-4759-9A73-D8655DC8D973}" type="datetimeFigureOut">
              <a:rPr lang="en-US"/>
              <a:pPr>
                <a:defRPr/>
              </a:pPr>
              <a:t>1/24/2016</a:t>
            </a:fld>
            <a:endParaRPr lang="en-US"/>
          </a:p>
        </p:txBody>
      </p:sp>
      <p:sp>
        <p:nvSpPr>
          <p:cNvPr id="6"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rotWithShape="1">
          <a:blip r:embed="rId14">
            <a:extLst>
              <a:ext uri="{28A0092B-C50C-407E-A947-70E740481C1C}">
                <a14:useLocalDpi xmlns:a14="http://schemas.microsoft.com/office/drawing/2010/main" val="0"/>
              </a:ext>
            </a:extLst>
          </a:blip>
          <a:srcRect l="90725" t="92671"/>
          <a:stretch/>
        </p:blipFill>
        <p:spPr>
          <a:xfrm>
            <a:off x="33112" y="4763295"/>
            <a:ext cx="848176" cy="376968"/>
          </a:xfrm>
          <a:prstGeom prst="rect">
            <a:avLst/>
          </a:prstGeom>
        </p:spPr>
      </p:pic>
    </p:spTree>
  </p:cSld>
  <p:clrMap bg1="lt1" tx1="dk1" bg2="lt2" tx2="dk2" accent1="accent1" accent2="accent2" accent3="accent3" accent4="accent4" accent5="accent5" accent6="accent6" hlink="hlink" folHlink="folHlink"/>
  <p:sldLayoutIdLst>
    <p:sldLayoutId id="2147483660" r:id="rId1"/>
    <p:sldLayoutId id="2147483659" r:id="rId2"/>
    <p:sldLayoutId id="2147483658" r:id="rId3"/>
    <p:sldLayoutId id="2147483657" r:id="rId4"/>
    <p:sldLayoutId id="2147483656" r:id="rId5"/>
    <p:sldLayoutId id="2147483655" r:id="rId6"/>
    <p:sldLayoutId id="2147483654" r:id="rId7"/>
    <p:sldLayoutId id="2147483653" r:id="rId8"/>
    <p:sldLayoutId id="2147483652" r:id="rId9"/>
    <p:sldLayoutId id="2147483651" r:id="rId10"/>
    <p:sldLayoutId id="2147483650" r:id="rId11"/>
  </p:sldLayoutIdLst>
  <p:txStyles>
    <p:titleStyle>
      <a:lvl1pPr algn="l" rtl="0" fontAlgn="base">
        <a:spcBef>
          <a:spcPct val="0"/>
        </a:spcBef>
        <a:spcAft>
          <a:spcPct val="0"/>
        </a:spcAft>
        <a:defRPr sz="4400" kern="1200">
          <a:solidFill>
            <a:srgbClr val="F15B26"/>
          </a:solidFill>
          <a:latin typeface="Arial Bold" pitchFamily="-72" charset="0"/>
          <a:ea typeface="ＭＳ Ｐゴシック" pitchFamily="-72" charset="-128"/>
          <a:cs typeface="ＭＳ Ｐゴシック" pitchFamily="-72" charset="-128"/>
        </a:defRPr>
      </a:lvl1pPr>
      <a:lvl2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fontAlgn="base">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fontAlgn="base">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fontAlgn="base">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fontAlgn="base">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fontAlgn="base">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www.nbc.com/saturday-night-live/video/nick-burns-your-companys-computer-guy/n11524"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7.jpeg"/><Relationship Id="rId1" Type="http://schemas.openxmlformats.org/officeDocument/2006/relationships/slideLayout" Target="../slideLayouts/slideLayout6.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1681360" y="1615058"/>
            <a:ext cx="7313613" cy="1028700"/>
          </a:xfrm>
          <a:prstGeom prst="rect">
            <a:avLst/>
          </a:prstGeom>
          <a:noFill/>
          <a:ln>
            <a:noFill/>
          </a:ln>
          <a:effectLst/>
          <a:extLst/>
        </p:spPr>
        <p:txBody>
          <a:bodyPr lIns="90379" tIns="44448" rIns="90379" bIns="44448" anchor="b">
            <a:prstTxWarp prst="textNoShape">
              <a:avLst/>
            </a:prstTxWarp>
          </a:bodyPr>
          <a:lstStyle/>
          <a:p>
            <a:pPr algn="ctr" defTabSz="896938" eaLnBrk="0" hangingPunct="0"/>
            <a:r>
              <a:rPr lang="en-US" sz="4000" b="1" dirty="0">
                <a:solidFill>
                  <a:schemeClr val="bg1"/>
                </a:solidFill>
                <a:latin typeface="Arial Bold" pitchFamily="-72" charset="0"/>
              </a:rPr>
              <a:t>No User Necessary: Creating </a:t>
            </a:r>
            <a:r>
              <a:rPr lang="en-US" sz="4000" b="1" dirty="0" smtClean="0">
                <a:solidFill>
                  <a:schemeClr val="bg1"/>
                </a:solidFill>
                <a:latin typeface="Arial Bold" pitchFamily="-72" charset="0"/>
              </a:rPr>
              <a:t>a Client </a:t>
            </a:r>
            <a:r>
              <a:rPr lang="en-US" sz="4000" b="1" dirty="0">
                <a:solidFill>
                  <a:schemeClr val="bg1"/>
                </a:solidFill>
                <a:latin typeface="Arial Bold" pitchFamily="-72" charset="0"/>
              </a:rPr>
              <a:t>Troubleshooting Tool</a:t>
            </a:r>
          </a:p>
        </p:txBody>
      </p:sp>
      <p:sp>
        <p:nvSpPr>
          <p:cNvPr id="6" name="Rectangle 5"/>
          <p:cNvSpPr>
            <a:spLocks noChangeArrowheads="1"/>
          </p:cNvSpPr>
          <p:nvPr/>
        </p:nvSpPr>
        <p:spPr bwMode="auto">
          <a:xfrm>
            <a:off x="4616648" y="2643758"/>
            <a:ext cx="3987800" cy="1002506"/>
          </a:xfrm>
          <a:prstGeom prst="rect">
            <a:avLst/>
          </a:prstGeom>
          <a:noFill/>
          <a:ln>
            <a:noFill/>
          </a:ln>
          <a:effectLst/>
          <a:extLst/>
        </p:spPr>
        <p:txBody>
          <a:bodyPr lIns="85923" tIns="42962" rIns="85923" bIns="42962">
            <a:prstTxWarp prst="textNoShape">
              <a:avLst/>
            </a:prstTxWarp>
          </a:bodyPr>
          <a:lstStyle/>
          <a:p>
            <a:pPr algn="r"/>
            <a:r>
              <a:rPr lang="en-US" sz="2800" b="1" dirty="0" smtClean="0">
                <a:solidFill>
                  <a:srgbClr val="F15B26"/>
                </a:solidFill>
              </a:rPr>
              <a:t>Adam Bertram</a:t>
            </a:r>
            <a:endParaRPr lang="en-US" sz="2800" b="1" dirty="0">
              <a:solidFill>
                <a:srgbClr val="F15B26"/>
              </a:solidFill>
            </a:endParaRPr>
          </a:p>
          <a:p>
            <a:pPr algn="r"/>
            <a:r>
              <a:rPr lang="en-US" sz="2400" b="1" dirty="0" smtClean="0">
                <a:solidFill>
                  <a:schemeClr val="bg1"/>
                </a:solidFill>
              </a:rPr>
              <a:t>Microsoft Cloud/Datacenter Management MVP, </a:t>
            </a:r>
            <a:endParaRPr lang="en-US" sz="2400" b="1" dirty="0">
              <a:solidFill>
                <a:schemeClr val="bg1"/>
              </a:solidFill>
            </a:endParaRPr>
          </a:p>
          <a:p>
            <a:pPr algn="r"/>
            <a:r>
              <a:rPr lang="en-US" sz="2400" b="1" dirty="0" smtClean="0">
                <a:solidFill>
                  <a:schemeClr val="bg1"/>
                </a:solidFill>
              </a:rPr>
              <a:t>Adam the Automator, LLC</a:t>
            </a:r>
            <a:endParaRPr lang="en-US" sz="2400" b="1" dirty="0">
              <a:solidFill>
                <a:schemeClr val="bg1"/>
              </a:solidFill>
            </a:endParaRPr>
          </a:p>
          <a:p>
            <a:endParaRPr lang="en-US" b="1" dirty="0">
              <a:solidFill>
                <a:srgbClr val="FFCC00"/>
              </a:solidFill>
            </a:endParaRPr>
          </a:p>
          <a:p>
            <a:endParaRPr lang="en-US" sz="1400" dirty="0">
              <a:latin typeface="Times New Roman" pitchFamily="-72" charset="0"/>
            </a:endParaRPr>
          </a:p>
        </p:txBody>
      </p:sp>
      <p:sp>
        <p:nvSpPr>
          <p:cNvPr id="7" name="Text Box 7"/>
          <p:cNvSpPr txBox="1">
            <a:spLocks noChangeArrowheads="1"/>
          </p:cNvSpPr>
          <p:nvPr/>
        </p:nvSpPr>
        <p:spPr bwMode="auto">
          <a:xfrm>
            <a:off x="251520" y="3646264"/>
            <a:ext cx="4365128" cy="1015663"/>
          </a:xfrm>
          <a:prstGeom prst="rect">
            <a:avLst/>
          </a:prstGeom>
          <a:noFill/>
          <a:ln w="9525">
            <a:noFill/>
            <a:miter lim="800000"/>
            <a:headEnd/>
            <a:tailEnd/>
          </a:ln>
        </p:spPr>
        <p:txBody>
          <a:bodyPr wrap="square">
            <a:prstTxWarp prst="textNoShape">
              <a:avLst/>
            </a:prstTxWarp>
            <a:spAutoFit/>
          </a:bodyPr>
          <a:lstStyle/>
          <a:p>
            <a:r>
              <a:rPr lang="en-US" sz="2000" b="1" i="1" dirty="0">
                <a:solidFill>
                  <a:schemeClr val="bg1"/>
                </a:solidFill>
                <a:ea typeface="Arial" pitchFamily="-72" charset="0"/>
                <a:cs typeface="Arial" pitchFamily="-72" charset="0"/>
              </a:rPr>
              <a:t>Based on the upcoming Pluralsight </a:t>
            </a:r>
            <a:r>
              <a:rPr lang="en-US" sz="2000" b="1" i="1" dirty="0" smtClean="0">
                <a:solidFill>
                  <a:schemeClr val="bg1"/>
                </a:solidFill>
                <a:ea typeface="Arial" pitchFamily="-72" charset="0"/>
                <a:cs typeface="Arial" pitchFamily="-72" charset="0"/>
              </a:rPr>
              <a:t>Course </a:t>
            </a:r>
            <a:r>
              <a:rPr lang="en-US" sz="2000" i="1" dirty="0" smtClean="0">
                <a:solidFill>
                  <a:schemeClr val="bg1"/>
                </a:solidFill>
                <a:ea typeface="Arial" pitchFamily="-72" charset="0"/>
                <a:cs typeface="Arial" pitchFamily="-72" charset="0"/>
              </a:rPr>
              <a:t>Building </a:t>
            </a:r>
            <a:r>
              <a:rPr lang="en-US" sz="2000" i="1" dirty="0">
                <a:solidFill>
                  <a:schemeClr val="bg1"/>
                </a:solidFill>
                <a:ea typeface="Arial" pitchFamily="-72" charset="0"/>
                <a:cs typeface="Arial" pitchFamily="-72" charset="0"/>
              </a:rPr>
              <a:t>a Client Troubleshooting Tool</a:t>
            </a:r>
            <a:endParaRPr lang="en-US" sz="1600" i="1" dirty="0">
              <a:solidFill>
                <a:schemeClr val="bg1"/>
              </a:solidFill>
              <a:ea typeface="Arial" pitchFamily="-72" charset="0"/>
              <a:cs typeface="Arial" pitchFamily="-72"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50" dirty="0"/>
              <a:t>GUIs Serve Different </a:t>
            </a:r>
            <a:r>
              <a:rPr lang="en-US" sz="4050" dirty="0" smtClean="0"/>
              <a:t>Markets</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6469" y="969488"/>
            <a:ext cx="5491063" cy="4008911"/>
          </a:xfrm>
          <a:prstGeom prst="rect">
            <a:avLst/>
          </a:prstGeom>
        </p:spPr>
      </p:pic>
      <p:sp>
        <p:nvSpPr>
          <p:cNvPr id="3" name="Subtitle 2"/>
          <p:cNvSpPr>
            <a:spLocks noGrp="1"/>
          </p:cNvSpPr>
          <p:nvPr>
            <p:ph idx="4294967295"/>
          </p:nvPr>
        </p:nvSpPr>
        <p:spPr>
          <a:xfrm>
            <a:off x="2460625" y="1996043"/>
            <a:ext cx="4406900" cy="1784350"/>
          </a:xfrm>
        </p:spPr>
        <p:txBody>
          <a:bodyPr/>
          <a:lstStyle/>
          <a:p>
            <a:pPr>
              <a:buClr>
                <a:schemeClr val="bg1"/>
              </a:buClr>
            </a:pPr>
            <a:r>
              <a:rPr lang="en-US" sz="2400" b="1" dirty="0" smtClean="0">
                <a:solidFill>
                  <a:schemeClr val="bg1"/>
                </a:solidFill>
                <a:effectLst>
                  <a:outerShdw blurRad="38100" dist="38100" dir="2700000" algn="tl">
                    <a:srgbClr val="000000">
                      <a:alpha val="43137"/>
                    </a:srgbClr>
                  </a:outerShdw>
                </a:effectLst>
              </a:rPr>
              <a:t>GUIs have better discoverability</a:t>
            </a:r>
          </a:p>
          <a:p>
            <a:pPr>
              <a:buClr>
                <a:schemeClr val="bg1"/>
              </a:buClr>
            </a:pPr>
            <a:r>
              <a:rPr lang="en-US" sz="2400" b="1" dirty="0" smtClean="0">
                <a:solidFill>
                  <a:schemeClr val="bg1"/>
                </a:solidFill>
                <a:effectLst>
                  <a:outerShdw blurRad="38100" dist="38100" dir="2700000" algn="tl">
                    <a:srgbClr val="000000">
                      <a:alpha val="43137"/>
                    </a:srgbClr>
                  </a:outerShdw>
                </a:effectLst>
              </a:rPr>
              <a:t>Some people don't care about scripting</a:t>
            </a:r>
          </a:p>
          <a:p>
            <a:pPr>
              <a:buClr>
                <a:schemeClr val="bg1"/>
              </a:buClr>
            </a:pPr>
            <a:r>
              <a:rPr lang="en-US" sz="2400" b="1" dirty="0" smtClean="0">
                <a:solidFill>
                  <a:schemeClr val="bg1"/>
                </a:solidFill>
                <a:effectLst>
                  <a:outerShdw blurRad="38100" dist="38100" dir="2700000" algn="tl">
                    <a:srgbClr val="000000">
                      <a:alpha val="43137"/>
                    </a:srgbClr>
                  </a:outerShdw>
                </a:effectLst>
              </a:rPr>
              <a:t>The right tool for the job</a:t>
            </a:r>
          </a:p>
          <a:p>
            <a:pPr>
              <a:buClr>
                <a:schemeClr val="bg1"/>
              </a:buClr>
            </a:pPr>
            <a:endParaRPr lang="en-US" sz="2400" b="1" dirty="0" smtClean="0">
              <a:solidFill>
                <a:schemeClr val="bg1"/>
              </a:solidFill>
              <a:effectLst>
                <a:outerShdw blurRad="38100" dist="38100" dir="2700000" algn="tl">
                  <a:srgbClr val="000000">
                    <a:alpha val="43137"/>
                  </a:srgbClr>
                </a:outerShdw>
              </a:effectLst>
            </a:endParaRPr>
          </a:p>
          <a:p>
            <a:pPr>
              <a:buClr>
                <a:schemeClr val="bg1"/>
              </a:buClr>
            </a:pPr>
            <a:endParaRPr lang="en-US"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8649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432447" y="0"/>
            <a:ext cx="4279107" cy="5629030"/>
            <a:chOff x="2432447" y="0"/>
            <a:chExt cx="4279107" cy="5629030"/>
          </a:xfrm>
        </p:grpSpPr>
        <p:grpSp>
          <p:nvGrpSpPr>
            <p:cNvPr id="5" name="Group 4"/>
            <p:cNvGrpSpPr/>
            <p:nvPr/>
          </p:nvGrpSpPr>
          <p:grpSpPr>
            <a:xfrm>
              <a:off x="2432447" y="0"/>
              <a:ext cx="4279107" cy="5629030"/>
              <a:chOff x="2432447" y="0"/>
              <a:chExt cx="4279107" cy="562903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2447" y="0"/>
                <a:ext cx="4279107" cy="5629030"/>
              </a:xfrm>
              <a:prstGeom prst="rect">
                <a:avLst/>
              </a:prstGeom>
            </p:spPr>
          </p:pic>
          <p:sp>
            <p:nvSpPr>
              <p:cNvPr id="4" name="TextBox 3"/>
              <p:cNvSpPr txBox="1"/>
              <p:nvPr/>
            </p:nvSpPr>
            <p:spPr>
              <a:xfrm>
                <a:off x="3460750" y="2751015"/>
                <a:ext cx="2222500" cy="1815882"/>
              </a:xfrm>
              <a:prstGeom prst="rect">
                <a:avLst/>
              </a:prstGeom>
              <a:noFill/>
            </p:spPr>
            <p:txBody>
              <a:bodyPr wrap="square" rtlCol="0">
                <a:spAutoFit/>
              </a:bodyPr>
              <a:lstStyle/>
              <a:p>
                <a:pPr algn="ctr"/>
                <a:r>
                  <a:rPr lang="en-US" sz="2800" b="1" dirty="0">
                    <a:solidFill>
                      <a:schemeClr val="bg1"/>
                    </a:solidFill>
                    <a:effectLst>
                      <a:outerShdw blurRad="38100" dist="38100" dir="2700000" algn="tl">
                        <a:srgbClr val="000000">
                          <a:alpha val="43137"/>
                        </a:srgbClr>
                      </a:outerShdw>
                    </a:effectLst>
                  </a:rPr>
                  <a:t>Stay Tuned for a </a:t>
                </a:r>
                <a:r>
                  <a:rPr lang="en-US" sz="2800" b="1" dirty="0" smtClean="0">
                    <a:solidFill>
                      <a:schemeClr val="bg1"/>
                    </a:solidFill>
                    <a:effectLst>
                      <a:outerShdw blurRad="38100" dist="38100" dir="2700000" algn="tl">
                        <a:srgbClr val="000000">
                          <a:alpha val="43137"/>
                        </a:srgbClr>
                      </a:outerShdw>
                    </a:effectLst>
                  </a:rPr>
                  <a:t>New</a:t>
                </a:r>
                <a:br>
                  <a:rPr lang="en-US" sz="2800" b="1" dirty="0" smtClean="0">
                    <a:solidFill>
                      <a:schemeClr val="bg1"/>
                    </a:solidFill>
                    <a:effectLst>
                      <a:outerShdw blurRad="38100" dist="38100" dir="2700000" algn="tl">
                        <a:srgbClr val="000000">
                          <a:alpha val="43137"/>
                        </a:srgbClr>
                      </a:outerShdw>
                    </a:effectLst>
                  </a:rPr>
                </a:br>
                <a:r>
                  <a:rPr lang="en-US" sz="2800" b="1" dirty="0" smtClean="0">
                    <a:solidFill>
                      <a:schemeClr val="bg1"/>
                    </a:solidFill>
                    <a:effectLst>
                      <a:outerShdw blurRad="38100" dist="38100" dir="2700000" algn="tl">
                        <a:srgbClr val="000000">
                          <a:alpha val="43137"/>
                        </a:srgbClr>
                      </a:outerShdw>
                    </a:effectLst>
                  </a:rPr>
                  <a:t> </a:t>
                </a:r>
                <a:br>
                  <a:rPr lang="en-US" sz="2800" b="1" dirty="0" smtClean="0">
                    <a:solidFill>
                      <a:schemeClr val="bg1"/>
                    </a:solidFill>
                    <a:effectLst>
                      <a:outerShdw blurRad="38100" dist="38100" dir="2700000" algn="tl">
                        <a:srgbClr val="000000">
                          <a:alpha val="43137"/>
                        </a:srgbClr>
                      </a:outerShdw>
                    </a:effectLst>
                  </a:rPr>
                </a:br>
                <a:r>
                  <a:rPr lang="en-US" sz="2800" b="1" dirty="0" smtClean="0">
                    <a:solidFill>
                      <a:schemeClr val="bg1"/>
                    </a:solidFill>
                    <a:effectLst>
                      <a:outerShdw blurRad="38100" dist="38100" dir="2700000" algn="tl">
                        <a:srgbClr val="000000">
                          <a:alpha val="43137"/>
                        </a:srgbClr>
                      </a:outerShdw>
                    </a:effectLst>
                  </a:rPr>
                  <a:t>Course</a:t>
                </a:r>
                <a:endParaRPr lang="en-US" sz="2800" b="1" dirty="0">
                  <a:solidFill>
                    <a:schemeClr val="bg1"/>
                  </a:solidFill>
                  <a:effectLst>
                    <a:outerShdw blurRad="38100" dist="38100" dir="2700000" algn="tl">
                      <a:srgbClr val="000000">
                        <a:alpha val="43137"/>
                      </a:srgbClr>
                    </a:outerShdw>
                  </a:effectLst>
                </a:endParaRPr>
              </a:p>
            </p:txBody>
          </p:sp>
        </p:grpSp>
        <p:pic>
          <p:nvPicPr>
            <p:cNvPr id="2" name="Picture 1"/>
            <p:cNvPicPr>
              <a:picLocks noChangeAspect="1"/>
            </p:cNvPicPr>
            <p:nvPr/>
          </p:nvPicPr>
          <p:blipFill rotWithShape="1">
            <a:blip r:embed="rId4">
              <a:biLevel thresh="25000"/>
              <a:extLst>
                <a:ext uri="{28A0092B-C50C-407E-A947-70E740481C1C}">
                  <a14:useLocalDpi xmlns:a14="http://schemas.microsoft.com/office/drawing/2010/main" val="0"/>
                </a:ext>
              </a:extLst>
            </a:blip>
            <a:srcRect l="4742" t="23454" r="1397" b="15764"/>
            <a:stretch/>
          </p:blipFill>
          <p:spPr>
            <a:xfrm>
              <a:off x="3513271" y="3702050"/>
              <a:ext cx="2150929" cy="431800"/>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45767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50" dirty="0"/>
              <a:t>Your </a:t>
            </a:r>
            <a:r>
              <a:rPr lang="en-US" sz="4050" dirty="0" smtClean="0"/>
              <a:t>Takeaways</a:t>
            </a:r>
            <a:endParaRPr lang="en-US" dirty="0"/>
          </a:p>
        </p:txBody>
      </p:sp>
      <p:grpSp>
        <p:nvGrpSpPr>
          <p:cNvPr id="15" name="Group 14"/>
          <p:cNvGrpSpPr/>
          <p:nvPr/>
        </p:nvGrpSpPr>
        <p:grpSpPr>
          <a:xfrm>
            <a:off x="592162" y="1662162"/>
            <a:ext cx="2031058" cy="2470319"/>
            <a:chOff x="592162" y="1662162"/>
            <a:chExt cx="2031058" cy="2470319"/>
          </a:xfrm>
        </p:grpSpPr>
        <p:sp>
          <p:nvSpPr>
            <p:cNvPr id="6" name="Rectangle 5"/>
            <p:cNvSpPr/>
            <p:nvPr/>
          </p:nvSpPr>
          <p:spPr>
            <a:xfrm>
              <a:off x="592162" y="3486150"/>
              <a:ext cx="2031058" cy="646331"/>
            </a:xfrm>
            <a:prstGeom prst="rect">
              <a:avLst/>
            </a:prstGeom>
          </p:spPr>
          <p:txBody>
            <a:bodyPr wrap="square">
              <a:spAutoFit/>
            </a:bodyPr>
            <a:lstStyle/>
            <a:p>
              <a:pPr algn="ctr"/>
              <a:r>
                <a:rPr lang="en-US" dirty="0"/>
                <a:t>Use your </a:t>
              </a:r>
              <a:r>
                <a:rPr lang="en-US" dirty="0" smtClean="0"/>
                <a:t>scripting</a:t>
              </a:r>
              <a:br>
                <a:rPr lang="en-US" dirty="0" smtClean="0"/>
              </a:br>
              <a:r>
                <a:rPr lang="en-US" dirty="0" smtClean="0"/>
                <a:t>kung-</a:t>
              </a:r>
              <a:r>
                <a:rPr lang="en-US" dirty="0" err="1" smtClean="0"/>
                <a:t>fu</a:t>
              </a:r>
              <a:r>
                <a:rPr lang="en-US" dirty="0" smtClean="0"/>
                <a:t> </a:t>
              </a:r>
              <a:r>
                <a:rPr lang="en-US" dirty="0"/>
                <a:t>for good</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291" y="1662162"/>
              <a:ext cx="1828800" cy="1828800"/>
            </a:xfrm>
            <a:prstGeom prst="rect">
              <a:avLst/>
            </a:prstGeom>
          </p:spPr>
        </p:pic>
      </p:grpSp>
      <p:grpSp>
        <p:nvGrpSpPr>
          <p:cNvPr id="16" name="Group 15"/>
          <p:cNvGrpSpPr/>
          <p:nvPr/>
        </p:nvGrpSpPr>
        <p:grpSpPr>
          <a:xfrm>
            <a:off x="3667617" y="1657350"/>
            <a:ext cx="1828800" cy="2308488"/>
            <a:chOff x="3667617" y="1657350"/>
            <a:chExt cx="1828800" cy="2308488"/>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67617" y="1657350"/>
              <a:ext cx="1828800" cy="1828800"/>
            </a:xfrm>
            <a:prstGeom prst="rect">
              <a:avLst/>
            </a:prstGeom>
          </p:spPr>
        </p:pic>
        <p:sp>
          <p:nvSpPr>
            <p:cNvPr id="11" name="Rectangle 10"/>
            <p:cNvSpPr/>
            <p:nvPr/>
          </p:nvSpPr>
          <p:spPr>
            <a:xfrm>
              <a:off x="3685778" y="3596506"/>
              <a:ext cx="1792478" cy="369332"/>
            </a:xfrm>
            <a:prstGeom prst="rect">
              <a:avLst/>
            </a:prstGeom>
          </p:spPr>
          <p:txBody>
            <a:bodyPr wrap="none">
              <a:spAutoFit/>
            </a:bodyPr>
            <a:lstStyle/>
            <a:p>
              <a:r>
                <a:rPr lang="en-US" dirty="0"/>
                <a:t>GUIs aren't bad</a:t>
              </a:r>
            </a:p>
          </p:txBody>
        </p:sp>
      </p:grpSp>
      <p:grpSp>
        <p:nvGrpSpPr>
          <p:cNvPr id="17" name="Group 16"/>
          <p:cNvGrpSpPr/>
          <p:nvPr/>
        </p:nvGrpSpPr>
        <p:grpSpPr>
          <a:xfrm>
            <a:off x="6557465" y="1657350"/>
            <a:ext cx="2029120" cy="2585487"/>
            <a:chOff x="6557465" y="1657350"/>
            <a:chExt cx="2029120" cy="2585487"/>
          </a:xfrm>
        </p:grpSpPr>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7465" y="1657350"/>
              <a:ext cx="2029120" cy="1828800"/>
            </a:xfrm>
            <a:prstGeom prst="rect">
              <a:avLst/>
            </a:prstGeom>
          </p:spPr>
        </p:pic>
        <p:sp>
          <p:nvSpPr>
            <p:cNvPr id="13" name="Rectangle 12"/>
            <p:cNvSpPr/>
            <p:nvPr/>
          </p:nvSpPr>
          <p:spPr>
            <a:xfrm>
              <a:off x="6732240" y="3596506"/>
              <a:ext cx="1415772" cy="646331"/>
            </a:xfrm>
            <a:prstGeom prst="rect">
              <a:avLst/>
            </a:prstGeom>
          </p:spPr>
          <p:txBody>
            <a:bodyPr wrap="none">
              <a:spAutoFit/>
            </a:bodyPr>
            <a:lstStyle/>
            <a:p>
              <a:pPr algn="ctr"/>
              <a:r>
                <a:rPr lang="en-US" dirty="0"/>
                <a:t>Actually </a:t>
              </a:r>
              <a:r>
                <a:rPr lang="en-US" dirty="0" smtClean="0"/>
                <a:t>talk</a:t>
              </a:r>
              <a:br>
                <a:rPr lang="en-US" dirty="0" smtClean="0"/>
              </a:br>
              <a:r>
                <a:rPr lang="en-US" dirty="0" smtClean="0"/>
                <a:t>to </a:t>
              </a:r>
              <a:r>
                <a:rPr lang="en-US" dirty="0"/>
                <a:t>people</a:t>
              </a:r>
            </a:p>
          </p:txBody>
        </p:sp>
      </p:grpSp>
    </p:spTree>
    <p:extLst>
      <p:ext uri="{BB962C8B-B14F-4D97-AF65-F5344CB8AC3E}">
        <p14:creationId xmlns:p14="http://schemas.microsoft.com/office/powerpoint/2010/main" val="54798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63327" y="965200"/>
            <a:ext cx="5617347" cy="3962400"/>
          </a:xfrm>
          <a:prstGeom prst="rect">
            <a:avLst/>
          </a:prstGeom>
        </p:spPr>
      </p:pic>
    </p:spTree>
    <p:extLst>
      <p:ext uri="{BB962C8B-B14F-4D97-AF65-F5344CB8AC3E}">
        <p14:creationId xmlns:p14="http://schemas.microsoft.com/office/powerpoint/2010/main" val="3712051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50" dirty="0"/>
              <a:t>Helpdesk Workflow. Ouch!</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8951" y="1063229"/>
            <a:ext cx="4978515" cy="443016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92983" y="1186440"/>
            <a:ext cx="3412662" cy="2091872"/>
          </a:xfrm>
          <a:prstGeom prst="rect">
            <a:avLst/>
          </a:prstGeom>
        </p:spPr>
      </p:pic>
      <p:sp>
        <p:nvSpPr>
          <p:cNvPr id="3" name="Subtitle 2"/>
          <p:cNvSpPr>
            <a:spLocks noGrp="1"/>
          </p:cNvSpPr>
          <p:nvPr>
            <p:ph idx="4294967295"/>
          </p:nvPr>
        </p:nvSpPr>
        <p:spPr>
          <a:xfrm>
            <a:off x="2899928" y="4178520"/>
            <a:ext cx="2499386" cy="774480"/>
          </a:xfrm>
        </p:spPr>
        <p:txBody>
          <a:bodyPr/>
          <a:lstStyle/>
          <a:p>
            <a:pPr marL="0" indent="0">
              <a:buNone/>
            </a:pPr>
            <a:r>
              <a:rPr lang="en-US" sz="2000" b="1" dirty="0" smtClean="0">
                <a:solidFill>
                  <a:schemeClr val="bg1"/>
                </a:solidFill>
              </a:rPr>
              <a:t>Lots of windows; One purpose.</a:t>
            </a:r>
            <a:endParaRPr lang="en-US" sz="2000" b="1" dirty="0">
              <a:solidFill>
                <a:schemeClr val="bg1"/>
              </a:solidFill>
            </a:endParaRPr>
          </a:p>
        </p:txBody>
      </p:sp>
    </p:spTree>
    <p:extLst>
      <p:ext uri="{BB962C8B-B14F-4D97-AF65-F5344CB8AC3E}">
        <p14:creationId xmlns:p14="http://schemas.microsoft.com/office/powerpoint/2010/main" val="2551005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Helping </a:t>
            </a:r>
            <a:r>
              <a:rPr lang="en-US" smtClean="0"/>
              <a:t>your Colleagues Out</a:t>
            </a:r>
            <a:endParaRPr lang="en-US" dirty="0"/>
          </a:p>
        </p:txBody>
      </p:sp>
      <p:sp>
        <p:nvSpPr>
          <p:cNvPr id="3" name="TextBox 2">
            <a:hlinkClick r:id="rId4"/>
          </p:cNvPr>
          <p:cNvSpPr txBox="1"/>
          <p:nvPr/>
        </p:nvSpPr>
        <p:spPr>
          <a:xfrm>
            <a:off x="2277425" y="4489111"/>
            <a:ext cx="4589150" cy="461665"/>
          </a:xfrm>
          <a:prstGeom prst="rect">
            <a:avLst/>
          </a:prstGeom>
          <a:noFill/>
        </p:spPr>
        <p:txBody>
          <a:bodyPr wrap="square" rtlCol="0">
            <a:spAutoFit/>
          </a:bodyPr>
          <a:lstStyle/>
          <a:p>
            <a:r>
              <a:rPr lang="en-US" sz="1200" dirty="0">
                <a:solidFill>
                  <a:schemeClr val="bg1"/>
                </a:solidFill>
                <a:hlinkClick r:id="rId4"/>
              </a:rPr>
              <a:t>http://</a:t>
            </a:r>
            <a:r>
              <a:rPr lang="en-US" sz="1200" dirty="0" err="1">
                <a:solidFill>
                  <a:schemeClr val="bg1"/>
                </a:solidFill>
                <a:hlinkClick r:id="rId4"/>
              </a:rPr>
              <a:t>www.nbc.com</a:t>
            </a:r>
            <a:r>
              <a:rPr lang="en-US" sz="1200" dirty="0">
                <a:solidFill>
                  <a:schemeClr val="bg1"/>
                </a:solidFill>
                <a:hlinkClick r:id="rId4"/>
              </a:rPr>
              <a:t>/</a:t>
            </a:r>
            <a:r>
              <a:rPr lang="en-US" sz="1200" dirty="0" err="1">
                <a:solidFill>
                  <a:schemeClr val="bg1"/>
                </a:solidFill>
                <a:hlinkClick r:id="rId4"/>
              </a:rPr>
              <a:t>saturday</a:t>
            </a:r>
            <a:r>
              <a:rPr lang="en-US" sz="1200" dirty="0">
                <a:solidFill>
                  <a:schemeClr val="bg1"/>
                </a:solidFill>
                <a:hlinkClick r:id="rId4"/>
              </a:rPr>
              <a:t>-night-live/video/nick-burns-your-</a:t>
            </a:r>
            <a:r>
              <a:rPr lang="en-US" sz="1200" dirty="0" err="1">
                <a:solidFill>
                  <a:schemeClr val="bg1"/>
                </a:solidFill>
                <a:hlinkClick r:id="rId4"/>
              </a:rPr>
              <a:t>companys</a:t>
            </a:r>
            <a:r>
              <a:rPr lang="en-US" sz="1200" dirty="0">
                <a:solidFill>
                  <a:schemeClr val="bg1"/>
                </a:solidFill>
                <a:hlinkClick r:id="rId4"/>
              </a:rPr>
              <a:t>-computer-guy/n11524</a:t>
            </a:r>
            <a:endParaRPr lang="en-US" sz="1200" dirty="0">
              <a:solidFill>
                <a:schemeClr val="bg1"/>
              </a:solidFill>
            </a:endParaRPr>
          </a:p>
        </p:txBody>
      </p:sp>
    </p:spTree>
    <p:extLst>
      <p:ext uri="{BB962C8B-B14F-4D97-AF65-F5344CB8AC3E}">
        <p14:creationId xmlns:p14="http://schemas.microsoft.com/office/powerpoint/2010/main" val="3509791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50" dirty="0"/>
              <a:t>What We’ve </a:t>
            </a:r>
            <a:r>
              <a:rPr lang="en-US" sz="4050" dirty="0" smtClean="0"/>
              <a:t>Learned</a:t>
            </a:r>
            <a:endParaRPr lang="en-US" sz="3300" dirty="0"/>
          </a:p>
        </p:txBody>
      </p:sp>
      <p:grpSp>
        <p:nvGrpSpPr>
          <p:cNvPr id="30" name="Group 29"/>
          <p:cNvGrpSpPr/>
          <p:nvPr/>
        </p:nvGrpSpPr>
        <p:grpSpPr>
          <a:xfrm>
            <a:off x="183531" y="1394163"/>
            <a:ext cx="2144646" cy="1713150"/>
            <a:chOff x="333266" y="1394163"/>
            <a:chExt cx="2144646" cy="1713150"/>
          </a:xfrm>
        </p:grpSpPr>
        <p:grpSp>
          <p:nvGrpSpPr>
            <p:cNvPr id="18" name="Group 17"/>
            <p:cNvGrpSpPr/>
            <p:nvPr/>
          </p:nvGrpSpPr>
          <p:grpSpPr>
            <a:xfrm>
              <a:off x="430849" y="1394163"/>
              <a:ext cx="1922940" cy="1027558"/>
              <a:chOff x="316868" y="1832224"/>
              <a:chExt cx="1922940" cy="1027558"/>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16868" y="1832224"/>
                <a:ext cx="1027558" cy="1027558"/>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2250" y="1832224"/>
                <a:ext cx="1027558" cy="1027558"/>
              </a:xfrm>
              <a:prstGeom prst="rect">
                <a:avLst/>
              </a:prstGeom>
            </p:spPr>
          </p:pic>
        </p:grpSp>
        <p:sp>
          <p:nvSpPr>
            <p:cNvPr id="23" name="Rectangle 22"/>
            <p:cNvSpPr/>
            <p:nvPr/>
          </p:nvSpPr>
          <p:spPr>
            <a:xfrm>
              <a:off x="333266" y="2460982"/>
              <a:ext cx="2144646" cy="646331"/>
            </a:xfrm>
            <a:prstGeom prst="rect">
              <a:avLst/>
            </a:prstGeom>
          </p:spPr>
          <p:txBody>
            <a:bodyPr wrap="square">
              <a:spAutoFit/>
            </a:bodyPr>
            <a:lstStyle/>
            <a:p>
              <a:pPr algn="ctr"/>
              <a:r>
                <a:rPr lang="en-US" dirty="0"/>
                <a:t>Your "problem" is not </a:t>
              </a:r>
              <a:r>
                <a:rPr lang="en-US" dirty="0" smtClean="0"/>
                <a:t>“their” </a:t>
              </a:r>
              <a:r>
                <a:rPr lang="en-US" dirty="0"/>
                <a:t>problem</a:t>
              </a:r>
            </a:p>
          </p:txBody>
        </p:sp>
      </p:grpSp>
      <p:grpSp>
        <p:nvGrpSpPr>
          <p:cNvPr id="31" name="Group 30"/>
          <p:cNvGrpSpPr/>
          <p:nvPr/>
        </p:nvGrpSpPr>
        <p:grpSpPr>
          <a:xfrm>
            <a:off x="4149877" y="1233001"/>
            <a:ext cx="1492716" cy="1874312"/>
            <a:chOff x="4099549" y="1233001"/>
            <a:chExt cx="1492716" cy="1874312"/>
          </a:xfrm>
        </p:grpSpPr>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8334" y="1233001"/>
              <a:ext cx="1115147" cy="1188720"/>
            </a:xfrm>
            <a:prstGeom prst="rect">
              <a:avLst/>
            </a:prstGeom>
          </p:spPr>
        </p:pic>
        <p:sp>
          <p:nvSpPr>
            <p:cNvPr id="24" name="Rectangle 23"/>
            <p:cNvSpPr/>
            <p:nvPr/>
          </p:nvSpPr>
          <p:spPr>
            <a:xfrm>
              <a:off x="4099549" y="2460982"/>
              <a:ext cx="1492716" cy="646331"/>
            </a:xfrm>
            <a:prstGeom prst="rect">
              <a:avLst/>
            </a:prstGeom>
          </p:spPr>
          <p:txBody>
            <a:bodyPr wrap="none">
              <a:spAutoFit/>
            </a:bodyPr>
            <a:lstStyle/>
            <a:p>
              <a:pPr algn="ctr"/>
              <a:r>
                <a:rPr lang="en-US" dirty="0" smtClean="0"/>
                <a:t>Consider the</a:t>
              </a:r>
              <a:br>
                <a:rPr lang="en-US" dirty="0" smtClean="0"/>
              </a:br>
              <a:r>
                <a:rPr lang="en-US" dirty="0" smtClean="0"/>
                <a:t>audience</a:t>
              </a:r>
              <a:endParaRPr lang="en-US" dirty="0"/>
            </a:p>
          </p:txBody>
        </p:sp>
      </p:grpSp>
      <p:grpSp>
        <p:nvGrpSpPr>
          <p:cNvPr id="32" name="Group 31"/>
          <p:cNvGrpSpPr/>
          <p:nvPr/>
        </p:nvGrpSpPr>
        <p:grpSpPr>
          <a:xfrm>
            <a:off x="7668344" y="1233001"/>
            <a:ext cx="1300356" cy="1874312"/>
            <a:chOff x="7466776" y="1233001"/>
            <a:chExt cx="1300356" cy="1874312"/>
          </a:xfrm>
        </p:grpSpPr>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5387" y="1233001"/>
              <a:ext cx="843135" cy="1188720"/>
            </a:xfrm>
            <a:prstGeom prst="rect">
              <a:avLst/>
            </a:prstGeom>
          </p:spPr>
        </p:pic>
        <p:sp>
          <p:nvSpPr>
            <p:cNvPr id="25" name="Rectangle 24"/>
            <p:cNvSpPr/>
            <p:nvPr/>
          </p:nvSpPr>
          <p:spPr>
            <a:xfrm>
              <a:off x="7466776" y="2460982"/>
              <a:ext cx="1300356" cy="646331"/>
            </a:xfrm>
            <a:prstGeom prst="rect">
              <a:avLst/>
            </a:prstGeom>
          </p:spPr>
          <p:txBody>
            <a:bodyPr wrap="none">
              <a:spAutoFit/>
            </a:bodyPr>
            <a:lstStyle/>
            <a:p>
              <a:pPr algn="ctr"/>
              <a:r>
                <a:rPr lang="en-US" dirty="0" smtClean="0"/>
                <a:t>Look for</a:t>
              </a:r>
              <a:br>
                <a:rPr lang="en-US" dirty="0" smtClean="0"/>
              </a:br>
              <a:r>
                <a:rPr lang="en-US" dirty="0" smtClean="0"/>
                <a:t>pain points</a:t>
              </a:r>
              <a:endParaRPr lang="en-US" dirty="0"/>
            </a:p>
          </p:txBody>
        </p:sp>
      </p:grpSp>
      <p:grpSp>
        <p:nvGrpSpPr>
          <p:cNvPr id="28" name="Group 27"/>
          <p:cNvGrpSpPr/>
          <p:nvPr/>
        </p:nvGrpSpPr>
        <p:grpSpPr>
          <a:xfrm>
            <a:off x="2544767" y="2571750"/>
            <a:ext cx="1650316" cy="2249977"/>
            <a:chOff x="2482188" y="2935866"/>
            <a:chExt cx="1650316" cy="2249977"/>
          </a:xfrm>
        </p:grpSpPr>
        <p:grpSp>
          <p:nvGrpSpPr>
            <p:cNvPr id="22" name="Group 21"/>
            <p:cNvGrpSpPr/>
            <p:nvPr/>
          </p:nvGrpSpPr>
          <p:grpSpPr>
            <a:xfrm>
              <a:off x="2540934" y="2935866"/>
              <a:ext cx="1359194" cy="1456311"/>
              <a:chOff x="739479" y="3160255"/>
              <a:chExt cx="1359194" cy="1456311"/>
            </a:xfrm>
          </p:grpSpPr>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9479" y="3160255"/>
                <a:ext cx="661138" cy="661138"/>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6637" y="3535219"/>
                <a:ext cx="661138" cy="661138"/>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9479" y="3910184"/>
                <a:ext cx="661138" cy="661138"/>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02348" y="4279719"/>
                <a:ext cx="336847" cy="336847"/>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61826" y="3484282"/>
                <a:ext cx="336847" cy="336847"/>
              </a:xfrm>
              <a:prstGeom prst="rect">
                <a:avLst/>
              </a:prstGeom>
            </p:spPr>
          </p:pic>
        </p:grpSp>
        <p:sp>
          <p:nvSpPr>
            <p:cNvPr id="26" name="Rectangle 25"/>
            <p:cNvSpPr/>
            <p:nvPr/>
          </p:nvSpPr>
          <p:spPr>
            <a:xfrm>
              <a:off x="2482188" y="4539512"/>
              <a:ext cx="1650316" cy="646331"/>
            </a:xfrm>
            <a:prstGeom prst="rect">
              <a:avLst/>
            </a:prstGeom>
          </p:spPr>
          <p:txBody>
            <a:bodyPr wrap="square">
              <a:spAutoFit/>
            </a:bodyPr>
            <a:lstStyle/>
            <a:p>
              <a:pPr algn="ctr"/>
              <a:r>
                <a:rPr lang="en-US" dirty="0" smtClean="0"/>
                <a:t>Ask lots of questions</a:t>
              </a:r>
              <a:endParaRPr lang="en-US" dirty="0"/>
            </a:p>
          </p:txBody>
        </p:sp>
      </p:grpSp>
      <p:grpSp>
        <p:nvGrpSpPr>
          <p:cNvPr id="29" name="Group 28"/>
          <p:cNvGrpSpPr/>
          <p:nvPr/>
        </p:nvGrpSpPr>
        <p:grpSpPr>
          <a:xfrm>
            <a:off x="5417770" y="2571750"/>
            <a:ext cx="2403222" cy="2249978"/>
            <a:chOff x="5465771" y="2935866"/>
            <a:chExt cx="2403222" cy="2249978"/>
          </a:xfrm>
        </p:grpSpPr>
        <p:grpSp>
          <p:nvGrpSpPr>
            <p:cNvPr id="13" name="Group 12"/>
            <p:cNvGrpSpPr/>
            <p:nvPr/>
          </p:nvGrpSpPr>
          <p:grpSpPr>
            <a:xfrm>
              <a:off x="5940152" y="2935866"/>
              <a:ext cx="1463040" cy="1463040"/>
              <a:chOff x="6804248" y="2016244"/>
              <a:chExt cx="1463040" cy="1463040"/>
            </a:xfrm>
          </p:grpSpPr>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91418" y="2319722"/>
                <a:ext cx="1080120" cy="1080120"/>
              </a:xfrm>
              <a:prstGeom prst="rect">
                <a:avLst/>
              </a:prstGeom>
            </p:spPr>
          </p:pic>
          <p:pic>
            <p:nvPicPr>
              <p:cNvPr id="5" name="Picture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04248" y="2016244"/>
                <a:ext cx="1463040" cy="1463040"/>
              </a:xfrm>
              <a:prstGeom prst="rect">
                <a:avLst/>
              </a:prstGeom>
            </p:spPr>
          </p:pic>
        </p:grpSp>
        <p:sp>
          <p:nvSpPr>
            <p:cNvPr id="27" name="Rectangle 26"/>
            <p:cNvSpPr/>
            <p:nvPr/>
          </p:nvSpPr>
          <p:spPr>
            <a:xfrm>
              <a:off x="5465771" y="4539513"/>
              <a:ext cx="2403222" cy="646331"/>
            </a:xfrm>
            <a:prstGeom prst="rect">
              <a:avLst/>
            </a:prstGeom>
          </p:spPr>
          <p:txBody>
            <a:bodyPr wrap="none">
              <a:spAutoFit/>
            </a:bodyPr>
            <a:lstStyle/>
            <a:p>
              <a:pPr algn="ctr"/>
              <a:r>
                <a:rPr lang="en-US" b="1" dirty="0" smtClean="0">
                  <a:solidFill>
                    <a:srgbClr val="F15B26"/>
                  </a:solidFill>
                </a:rPr>
                <a:t>YOU</a:t>
              </a:r>
              <a:r>
                <a:rPr lang="en-US" dirty="0" smtClean="0"/>
                <a:t> don’t know what</a:t>
              </a:r>
              <a:br>
                <a:rPr lang="en-US" dirty="0" smtClean="0"/>
              </a:br>
              <a:r>
                <a:rPr lang="en-US" dirty="0" smtClean="0"/>
                <a:t>the best solution is</a:t>
              </a:r>
              <a:endParaRPr lang="en-US" dirty="0"/>
            </a:p>
          </p:txBody>
        </p:sp>
      </p:grpSp>
    </p:spTree>
    <p:extLst>
      <p:ext uri="{BB962C8B-B14F-4D97-AF65-F5344CB8AC3E}">
        <p14:creationId xmlns:p14="http://schemas.microsoft.com/office/powerpoint/2010/main" val="137793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39335"/>
            <a:ext cx="4628072" cy="3085381"/>
          </a:xfrm>
          <a:prstGeom prst="rect">
            <a:avLst/>
          </a:prstGeom>
        </p:spPr>
      </p:pic>
      <p:sp>
        <p:nvSpPr>
          <p:cNvPr id="2" name="Title 1"/>
          <p:cNvSpPr>
            <a:spLocks noGrp="1"/>
          </p:cNvSpPr>
          <p:nvPr>
            <p:ph type="title"/>
          </p:nvPr>
        </p:nvSpPr>
        <p:spPr/>
        <p:txBody>
          <a:bodyPr>
            <a:normAutofit/>
          </a:bodyPr>
          <a:lstStyle/>
          <a:p>
            <a:r>
              <a:rPr lang="en-US" sz="4050" dirty="0"/>
              <a:t>Building Tools for </a:t>
            </a:r>
            <a:r>
              <a:rPr lang="en-US" sz="4050" dirty="0" smtClean="0"/>
              <a:t>Others</a:t>
            </a:r>
            <a:endParaRPr lang="en-US" sz="4050" dirty="0"/>
          </a:p>
        </p:txBody>
      </p:sp>
      <p:grpSp>
        <p:nvGrpSpPr>
          <p:cNvPr id="18" name="Group 17"/>
          <p:cNvGrpSpPr/>
          <p:nvPr/>
        </p:nvGrpSpPr>
        <p:grpSpPr>
          <a:xfrm>
            <a:off x="4984985" y="1063229"/>
            <a:ext cx="1466705" cy="1875403"/>
            <a:chOff x="4389473" y="1213548"/>
            <a:chExt cx="1466705" cy="1875403"/>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9473" y="1545901"/>
              <a:ext cx="1466705" cy="1543050"/>
            </a:xfrm>
            <a:prstGeom prst="rect">
              <a:avLst/>
            </a:prstGeom>
          </p:spPr>
        </p:pic>
        <p:sp>
          <p:nvSpPr>
            <p:cNvPr id="11" name="TextBox 10"/>
            <p:cNvSpPr txBox="1"/>
            <p:nvPr/>
          </p:nvSpPr>
          <p:spPr>
            <a:xfrm>
              <a:off x="4581651" y="1213548"/>
              <a:ext cx="1082348" cy="369332"/>
            </a:xfrm>
            <a:prstGeom prst="rect">
              <a:avLst/>
            </a:prstGeom>
            <a:noFill/>
          </p:spPr>
          <p:txBody>
            <a:bodyPr wrap="none" rtlCol="0">
              <a:spAutoFit/>
            </a:bodyPr>
            <a:lstStyle/>
            <a:p>
              <a:r>
                <a:rPr lang="en-US" dirty="0" smtClean="0"/>
                <a:t>Planning</a:t>
              </a:r>
              <a:endParaRPr lang="en-US" dirty="0"/>
            </a:p>
          </p:txBody>
        </p:sp>
      </p:grpSp>
      <p:grpSp>
        <p:nvGrpSpPr>
          <p:cNvPr id="19" name="Group 18"/>
          <p:cNvGrpSpPr/>
          <p:nvPr/>
        </p:nvGrpSpPr>
        <p:grpSpPr>
          <a:xfrm>
            <a:off x="7250571" y="1063229"/>
            <a:ext cx="1543455" cy="1357570"/>
            <a:chOff x="6779345" y="1176799"/>
            <a:chExt cx="1543455" cy="1357570"/>
          </a:xfrm>
        </p:grpSpPr>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9345" y="1545901"/>
              <a:ext cx="1525222" cy="988468"/>
            </a:xfrm>
            <a:prstGeom prst="rect">
              <a:avLst/>
            </a:prstGeom>
          </p:spPr>
        </p:pic>
        <p:sp>
          <p:nvSpPr>
            <p:cNvPr id="13" name="TextBox 12"/>
            <p:cNvSpPr txBox="1"/>
            <p:nvPr/>
          </p:nvSpPr>
          <p:spPr>
            <a:xfrm>
              <a:off x="6808603" y="1176799"/>
              <a:ext cx="1514197" cy="369332"/>
            </a:xfrm>
            <a:prstGeom prst="rect">
              <a:avLst/>
            </a:prstGeom>
            <a:noFill/>
          </p:spPr>
          <p:txBody>
            <a:bodyPr wrap="none" rtlCol="0">
              <a:spAutoFit/>
            </a:bodyPr>
            <a:lstStyle/>
            <a:p>
              <a:r>
                <a:rPr lang="en-US" dirty="0" smtClean="0"/>
                <a:t>Writing Code</a:t>
              </a:r>
              <a:endParaRPr lang="en-US" dirty="0"/>
            </a:p>
          </p:txBody>
        </p:sp>
      </p:grpSp>
      <p:grpSp>
        <p:nvGrpSpPr>
          <p:cNvPr id="17" name="Group 16"/>
          <p:cNvGrpSpPr/>
          <p:nvPr/>
        </p:nvGrpSpPr>
        <p:grpSpPr>
          <a:xfrm>
            <a:off x="4946551" y="2990555"/>
            <a:ext cx="2084837" cy="1565516"/>
            <a:chOff x="4213337" y="3421304"/>
            <a:chExt cx="2084837" cy="1565516"/>
          </a:xfrm>
        </p:grpSpPr>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13337" y="3834673"/>
              <a:ext cx="2084837" cy="1152147"/>
            </a:xfrm>
            <a:prstGeom prst="rect">
              <a:avLst/>
            </a:prstGeom>
          </p:spPr>
        </p:pic>
        <p:sp>
          <p:nvSpPr>
            <p:cNvPr id="14" name="TextBox 13"/>
            <p:cNvSpPr txBox="1"/>
            <p:nvPr/>
          </p:nvSpPr>
          <p:spPr>
            <a:xfrm>
              <a:off x="4292994" y="3421304"/>
              <a:ext cx="1531253" cy="369332"/>
            </a:xfrm>
            <a:prstGeom prst="rect">
              <a:avLst/>
            </a:prstGeom>
            <a:noFill/>
          </p:spPr>
          <p:txBody>
            <a:bodyPr wrap="none" rtlCol="0">
              <a:spAutoFit/>
            </a:bodyPr>
            <a:lstStyle/>
            <a:p>
              <a:r>
                <a:rPr lang="en-US" dirty="0" smtClean="0"/>
                <a:t>Testing Code</a:t>
              </a:r>
              <a:endParaRPr lang="en-US" dirty="0"/>
            </a:p>
          </p:txBody>
        </p:sp>
      </p:grpSp>
      <p:grpSp>
        <p:nvGrpSpPr>
          <p:cNvPr id="20" name="Group 19"/>
          <p:cNvGrpSpPr/>
          <p:nvPr/>
        </p:nvGrpSpPr>
        <p:grpSpPr>
          <a:xfrm>
            <a:off x="7031388" y="2990555"/>
            <a:ext cx="2005677" cy="1634161"/>
            <a:chOff x="6539157" y="2990555"/>
            <a:chExt cx="2005677" cy="1634161"/>
          </a:xfrm>
        </p:grpSpPr>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79345" y="3408562"/>
              <a:ext cx="1501447" cy="1216154"/>
            </a:xfrm>
            <a:prstGeom prst="rect">
              <a:avLst/>
            </a:prstGeom>
          </p:spPr>
        </p:pic>
        <p:sp>
          <p:nvSpPr>
            <p:cNvPr id="15" name="TextBox 14"/>
            <p:cNvSpPr txBox="1"/>
            <p:nvPr/>
          </p:nvSpPr>
          <p:spPr>
            <a:xfrm>
              <a:off x="6539157" y="2990555"/>
              <a:ext cx="2005677" cy="369332"/>
            </a:xfrm>
            <a:prstGeom prst="rect">
              <a:avLst/>
            </a:prstGeom>
            <a:noFill/>
          </p:spPr>
          <p:txBody>
            <a:bodyPr wrap="none" rtlCol="0">
              <a:spAutoFit/>
            </a:bodyPr>
            <a:lstStyle/>
            <a:p>
              <a:r>
                <a:rPr lang="en-US" dirty="0" smtClean="0"/>
                <a:t>Getting Feedback</a:t>
              </a:r>
              <a:endParaRPr lang="en-US" dirty="0"/>
            </a:p>
          </p:txBody>
        </p:sp>
      </p:grpSp>
    </p:spTree>
    <p:extLst>
      <p:ext uri="{BB962C8B-B14F-4D97-AF65-F5344CB8AC3E}">
        <p14:creationId xmlns:p14="http://schemas.microsoft.com/office/powerpoint/2010/main" val="330413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 y="619889"/>
            <a:ext cx="6798365" cy="4532243"/>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5269" t="26565"/>
          <a:stretch/>
        </p:blipFill>
        <p:spPr>
          <a:xfrm>
            <a:off x="6012229" y="0"/>
            <a:ext cx="3131771" cy="1545828"/>
          </a:xfrm>
          <a:prstGeom prst="rect">
            <a:avLst/>
          </a:prstGeom>
        </p:spPr>
      </p:pic>
      <p:sp>
        <p:nvSpPr>
          <p:cNvPr id="2" name="Title 1"/>
          <p:cNvSpPr>
            <a:spLocks noGrp="1"/>
          </p:cNvSpPr>
          <p:nvPr>
            <p:ph type="title"/>
          </p:nvPr>
        </p:nvSpPr>
        <p:spPr>
          <a:xfrm>
            <a:off x="5268685" y="1638796"/>
            <a:ext cx="3730172" cy="857250"/>
          </a:xfrm>
        </p:spPr>
        <p:txBody>
          <a:bodyPr/>
          <a:lstStyle/>
          <a:p>
            <a:pPr algn="r"/>
            <a:r>
              <a:rPr lang="en-US" sz="4050" dirty="0" smtClean="0"/>
              <a:t>Tool Overview</a:t>
            </a:r>
            <a:endParaRPr lang="en-US" dirty="0"/>
          </a:p>
        </p:txBody>
      </p:sp>
      <p:sp>
        <p:nvSpPr>
          <p:cNvPr id="3" name="Subtitle 2"/>
          <p:cNvSpPr>
            <a:spLocks noGrp="1"/>
          </p:cNvSpPr>
          <p:nvPr>
            <p:ph idx="1"/>
          </p:nvPr>
        </p:nvSpPr>
        <p:spPr>
          <a:xfrm>
            <a:off x="3810000" y="2589014"/>
            <a:ext cx="5188857" cy="1790204"/>
          </a:xfrm>
        </p:spPr>
        <p:txBody>
          <a:bodyPr/>
          <a:lstStyle/>
          <a:p>
            <a:pPr marL="257175" indent="-257175" algn="r">
              <a:buFont typeface="Arial" panose="020B0604020202020204" pitchFamily="34" charset="0"/>
              <a:buChar char="•"/>
            </a:pPr>
            <a:r>
              <a:rPr lang="en-US" dirty="0" smtClean="0"/>
              <a:t>What we'll be building</a:t>
            </a:r>
          </a:p>
          <a:p>
            <a:pPr marL="257175" indent="-257175" algn="r">
              <a:buFont typeface="Arial" panose="020B0604020202020204" pitchFamily="34" charset="0"/>
              <a:buChar char="•"/>
            </a:pPr>
            <a:r>
              <a:rPr lang="en-US" dirty="0" smtClean="0"/>
              <a:t>How it looks</a:t>
            </a:r>
          </a:p>
          <a:p>
            <a:pPr marL="257175" indent="-257175" algn="r">
              <a:buFont typeface="Arial" panose="020B0604020202020204" pitchFamily="34" charset="0"/>
              <a:buChar char="•"/>
            </a:pPr>
            <a:r>
              <a:rPr lang="en-US" dirty="0" smtClean="0"/>
              <a:t>What it can do</a:t>
            </a:r>
          </a:p>
          <a:p>
            <a:pPr marL="257175" indent="-257175" algn="r">
              <a:buFont typeface="Arial" panose="020B0604020202020204" pitchFamily="34" charset="0"/>
              <a:buChar char="•"/>
            </a:pPr>
            <a:endParaRPr lang="en-US" dirty="0" smtClean="0"/>
          </a:p>
          <a:p>
            <a:pPr marL="257175" indent="-257175" algn="r">
              <a:buFont typeface="Arial" panose="020B0604020202020204" pitchFamily="34" charset="0"/>
              <a:buChar char="•"/>
            </a:pPr>
            <a:endParaRPr lang="en-US"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90725" t="92671"/>
          <a:stretch/>
        </p:blipFill>
        <p:spPr>
          <a:xfrm>
            <a:off x="33112" y="4763295"/>
            <a:ext cx="848176" cy="376968"/>
          </a:xfrm>
          <a:prstGeom prst="rect">
            <a:avLst/>
          </a:prstGeom>
        </p:spPr>
      </p:pic>
    </p:spTree>
    <p:extLst>
      <p:ext uri="{BB962C8B-B14F-4D97-AF65-F5344CB8AC3E}">
        <p14:creationId xmlns:p14="http://schemas.microsoft.com/office/powerpoint/2010/main" val="112869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Prerequisites and Assumptions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6274" y="1007884"/>
            <a:ext cx="4226013" cy="4022279"/>
          </a:xfrm>
          <a:prstGeom prst="rect">
            <a:avLst/>
          </a:prstGeom>
        </p:spPr>
      </p:pic>
      <p:sp>
        <p:nvSpPr>
          <p:cNvPr id="6" name="Rectangle 5"/>
          <p:cNvSpPr/>
          <p:nvPr/>
        </p:nvSpPr>
        <p:spPr>
          <a:xfrm rot="16200000">
            <a:off x="5045433" y="3524332"/>
            <a:ext cx="1647826" cy="733259"/>
          </a:xfrm>
          <a:prstGeom prst="rect">
            <a:avLst/>
          </a:prstGeom>
          <a:noFill/>
          <a:effectLst>
            <a:softEdge rad="31750"/>
          </a:effectLst>
        </p:spPr>
        <p:txBody>
          <a:bodyPr wrap="square">
            <a:noAutofit/>
          </a:bodyPr>
          <a:lstStyle/>
          <a:p>
            <a:pPr marL="0" lvl="1" algn="ctr"/>
            <a:r>
              <a:rPr lang="en-US" b="1" dirty="0" smtClean="0">
                <a:solidFill>
                  <a:srgbClr val="F15B26"/>
                </a:solidFill>
              </a:rPr>
              <a:t>Technical Prerequisites</a:t>
            </a:r>
            <a:endParaRPr lang="en-US" b="1" dirty="0">
              <a:solidFill>
                <a:srgbClr val="F15B26"/>
              </a:solidFill>
            </a:endParaRPr>
          </a:p>
        </p:txBody>
      </p:sp>
      <p:sp>
        <p:nvSpPr>
          <p:cNvPr id="7" name="TextBox 6"/>
          <p:cNvSpPr txBox="1"/>
          <p:nvPr/>
        </p:nvSpPr>
        <p:spPr>
          <a:xfrm>
            <a:off x="6178284" y="3215273"/>
            <a:ext cx="2794089" cy="1338828"/>
          </a:xfrm>
          <a:prstGeom prst="rect">
            <a:avLst/>
          </a:prstGeom>
          <a:noFill/>
        </p:spPr>
        <p:txBody>
          <a:bodyPr wrap="square" rtlCol="0">
            <a:spAutoFit/>
          </a:bodyPr>
          <a:lstStyle/>
          <a:p>
            <a:pPr marL="342900" indent="-342900">
              <a:buFont typeface="+mj-lt"/>
              <a:buAutoNum type="arabicPeriod"/>
            </a:pPr>
            <a:r>
              <a:rPr lang="en-US" sz="1400" dirty="0">
                <a:solidFill>
                  <a:srgbClr val="F15B26"/>
                </a:solidFill>
              </a:rPr>
              <a:t>PowerShell v4</a:t>
            </a:r>
          </a:p>
          <a:p>
            <a:pPr marL="342900" indent="-342900">
              <a:buFont typeface="+mj-lt"/>
              <a:buAutoNum type="arabicPeriod"/>
            </a:pPr>
            <a:r>
              <a:rPr lang="en-US" sz="1400" dirty="0">
                <a:solidFill>
                  <a:srgbClr val="F15B26"/>
                </a:solidFill>
              </a:rPr>
              <a:t>PowerShell Studio </a:t>
            </a:r>
            <a:r>
              <a:rPr lang="en-US" sz="1100" dirty="0">
                <a:solidFill>
                  <a:srgbClr val="F15B26"/>
                </a:solidFill>
              </a:rPr>
              <a:t>(optional but recommended)</a:t>
            </a:r>
            <a:endParaRPr lang="en-US" sz="1400" dirty="0">
              <a:solidFill>
                <a:srgbClr val="F15B26"/>
              </a:solidFill>
            </a:endParaRPr>
          </a:p>
          <a:p>
            <a:pPr marL="342900" indent="-342900">
              <a:buFont typeface="+mj-lt"/>
              <a:buAutoNum type="arabicPeriod"/>
            </a:pPr>
            <a:r>
              <a:rPr lang="en-US" sz="1400" dirty="0">
                <a:solidFill>
                  <a:srgbClr val="F15B26"/>
                </a:solidFill>
              </a:rPr>
              <a:t>File share</a:t>
            </a:r>
          </a:p>
          <a:p>
            <a:pPr marL="342900" indent="-342900">
              <a:buFont typeface="+mj-lt"/>
              <a:buAutoNum type="arabicPeriod"/>
            </a:pPr>
            <a:r>
              <a:rPr lang="en-US" sz="1400" dirty="0">
                <a:solidFill>
                  <a:srgbClr val="F15B26"/>
                </a:solidFill>
              </a:rPr>
              <a:t>PowerShell remoting enabled on </a:t>
            </a:r>
            <a:r>
              <a:rPr lang="en-US" sz="1400" dirty="0" smtClean="0">
                <a:solidFill>
                  <a:srgbClr val="F15B26"/>
                </a:solidFill>
              </a:rPr>
              <a:t>clients</a:t>
            </a:r>
            <a:endParaRPr lang="en-US" sz="1400" dirty="0">
              <a:solidFill>
                <a:srgbClr val="F15B26"/>
              </a:solidFill>
            </a:endParaRPr>
          </a:p>
        </p:txBody>
      </p:sp>
      <p:grpSp>
        <p:nvGrpSpPr>
          <p:cNvPr id="12" name="Group 11"/>
          <p:cNvGrpSpPr/>
          <p:nvPr/>
        </p:nvGrpSpPr>
        <p:grpSpPr>
          <a:xfrm>
            <a:off x="350561" y="1313643"/>
            <a:ext cx="2671713" cy="751495"/>
            <a:chOff x="867396" y="1196509"/>
            <a:chExt cx="2671713" cy="751495"/>
          </a:xfrm>
        </p:grpSpPr>
        <p:sp>
          <p:nvSpPr>
            <p:cNvPr id="8" name="Rectangle 7"/>
            <p:cNvSpPr/>
            <p:nvPr/>
          </p:nvSpPr>
          <p:spPr>
            <a:xfrm>
              <a:off x="867396" y="1311771"/>
              <a:ext cx="2671713" cy="6362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lvl="1"/>
              <a:r>
                <a:rPr lang="en-US" sz="1600" dirty="0" smtClean="0">
                  <a:solidFill>
                    <a:srgbClr val="FF0000"/>
                  </a:solidFill>
                  <a:latin typeface="Arial Narrow" panose="020B0606020202030204" pitchFamily="34" charset="0"/>
                </a:rPr>
                <a:t>      You're </a:t>
              </a:r>
              <a:r>
                <a:rPr lang="en-US" sz="1600" dirty="0">
                  <a:solidFill>
                    <a:srgbClr val="FF0000"/>
                  </a:solidFill>
                  <a:latin typeface="Arial Narrow" panose="020B0606020202030204" pitchFamily="34" charset="0"/>
                </a:rPr>
                <a:t>building a tool for someone less PowerShell-savvy</a:t>
              </a:r>
            </a:p>
          </p:txBody>
        </p:sp>
        <p:pic>
          <p:nvPicPr>
            <p:cNvPr id="9" name="Picture 8"/>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9984" r="21234"/>
            <a:stretch/>
          </p:blipFill>
          <p:spPr>
            <a:xfrm>
              <a:off x="923754" y="1196509"/>
              <a:ext cx="285322" cy="433378"/>
            </a:xfrm>
            <a:prstGeom prst="rect">
              <a:avLst/>
            </a:prstGeom>
          </p:spPr>
        </p:pic>
      </p:grpSp>
      <p:sp>
        <p:nvSpPr>
          <p:cNvPr id="10" name="Rectangle 9"/>
          <p:cNvSpPr/>
          <p:nvPr/>
        </p:nvSpPr>
        <p:spPr>
          <a:xfrm>
            <a:off x="2757174" y="4355315"/>
            <a:ext cx="1647826" cy="605305"/>
          </a:xfrm>
          <a:prstGeom prst="rect">
            <a:avLst/>
          </a:prstGeom>
          <a:noFill/>
          <a:effectLst>
            <a:softEdge rad="31750"/>
          </a:effectLst>
        </p:spPr>
        <p:txBody>
          <a:bodyPr wrap="square">
            <a:noAutofit/>
          </a:bodyPr>
          <a:lstStyle/>
          <a:p>
            <a:pPr marL="0" lvl="1" algn="ctr"/>
            <a:r>
              <a:rPr lang="en-US" b="1" dirty="0" smtClean="0">
                <a:solidFill>
                  <a:srgbClr val="007397"/>
                </a:solidFill>
              </a:rPr>
              <a:t>Knowledge</a:t>
            </a:r>
            <a:br>
              <a:rPr lang="en-US" b="1" dirty="0" smtClean="0">
                <a:solidFill>
                  <a:srgbClr val="007397"/>
                </a:solidFill>
              </a:rPr>
            </a:br>
            <a:r>
              <a:rPr lang="en-US" b="1" dirty="0" smtClean="0">
                <a:solidFill>
                  <a:srgbClr val="007397"/>
                </a:solidFill>
              </a:rPr>
              <a:t>Prerequisites</a:t>
            </a:r>
            <a:endParaRPr lang="en-US" b="1" dirty="0">
              <a:solidFill>
                <a:srgbClr val="007397"/>
              </a:solidFill>
            </a:endParaRPr>
          </a:p>
        </p:txBody>
      </p:sp>
      <p:sp>
        <p:nvSpPr>
          <p:cNvPr id="11" name="TextBox 10"/>
          <p:cNvSpPr txBox="1"/>
          <p:nvPr/>
        </p:nvSpPr>
        <p:spPr>
          <a:xfrm>
            <a:off x="253294" y="3413908"/>
            <a:ext cx="1955022" cy="1384995"/>
          </a:xfrm>
          <a:prstGeom prst="rect">
            <a:avLst/>
          </a:prstGeom>
          <a:noFill/>
        </p:spPr>
        <p:txBody>
          <a:bodyPr wrap="square" rtlCol="0">
            <a:spAutoFit/>
          </a:bodyPr>
          <a:lstStyle/>
          <a:p>
            <a:pPr marL="342900" indent="-342900">
              <a:buFont typeface="+mj-lt"/>
              <a:buAutoNum type="arabicPeriod"/>
            </a:pPr>
            <a:r>
              <a:rPr lang="en-US" sz="1400" dirty="0">
                <a:solidFill>
                  <a:srgbClr val="007397"/>
                </a:solidFill>
              </a:rPr>
              <a:t>Understand the concept of a "tool“</a:t>
            </a:r>
          </a:p>
          <a:p>
            <a:pPr marL="342900" indent="-342900">
              <a:buFont typeface="+mj-lt"/>
              <a:buAutoNum type="arabicPeriod"/>
            </a:pPr>
            <a:r>
              <a:rPr lang="en-US" sz="1400" dirty="0">
                <a:solidFill>
                  <a:srgbClr val="007397"/>
                </a:solidFill>
              </a:rPr>
              <a:t>Comfortable with </a:t>
            </a:r>
            <a:r>
              <a:rPr lang="en-US" sz="1400" dirty="0" smtClean="0">
                <a:solidFill>
                  <a:srgbClr val="007397"/>
                </a:solidFill>
              </a:rPr>
              <a:t>writing</a:t>
            </a:r>
            <a:br>
              <a:rPr lang="en-US" sz="1400" dirty="0" smtClean="0">
                <a:solidFill>
                  <a:srgbClr val="007397"/>
                </a:solidFill>
              </a:rPr>
            </a:br>
            <a:r>
              <a:rPr lang="en-US" sz="1400" dirty="0" smtClean="0">
                <a:solidFill>
                  <a:srgbClr val="007397"/>
                </a:solidFill>
              </a:rPr>
              <a:t>intermediate-level </a:t>
            </a:r>
            <a:r>
              <a:rPr lang="en-US" sz="1400" dirty="0">
                <a:solidFill>
                  <a:srgbClr val="007397"/>
                </a:solidFill>
              </a:rPr>
              <a:t>scripts</a:t>
            </a:r>
          </a:p>
        </p:txBody>
      </p:sp>
    </p:spTree>
    <p:extLst>
      <p:ext uri="{BB962C8B-B14F-4D97-AF65-F5344CB8AC3E}">
        <p14:creationId xmlns:p14="http://schemas.microsoft.com/office/powerpoint/2010/main" val="165067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1000" fill="hold"/>
                                        <p:tgtEl>
                                          <p:spTgt spid="12"/>
                                        </p:tgtEl>
                                        <p:attrNameLst>
                                          <p:attrName>ppt_w</p:attrName>
                                        </p:attrNameLst>
                                      </p:cBhvr>
                                      <p:tavLst>
                                        <p:tav tm="0">
                                          <p:val>
                                            <p:fltVal val="0"/>
                                          </p:val>
                                        </p:tav>
                                        <p:tav tm="100000">
                                          <p:val>
                                            <p:strVal val="#ppt_w"/>
                                          </p:val>
                                        </p:tav>
                                      </p:tavLst>
                                    </p:anim>
                                    <p:anim calcmode="lin" valueType="num">
                                      <p:cBhvr>
                                        <p:cTn id="29" dur="1000" fill="hold"/>
                                        <p:tgtEl>
                                          <p:spTgt spid="12"/>
                                        </p:tgtEl>
                                        <p:attrNameLst>
                                          <p:attrName>ppt_h</p:attrName>
                                        </p:attrNameLst>
                                      </p:cBhvr>
                                      <p:tavLst>
                                        <p:tav tm="0">
                                          <p:val>
                                            <p:fltVal val="0"/>
                                          </p:val>
                                        </p:tav>
                                        <p:tav tm="100000">
                                          <p:val>
                                            <p:strVal val="#ppt_h"/>
                                          </p:val>
                                        </p:tav>
                                      </p:tavLst>
                                    </p:anim>
                                    <p:anim calcmode="lin" valueType="num">
                                      <p:cBhvr>
                                        <p:cTn id="30" dur="1000" fill="hold"/>
                                        <p:tgtEl>
                                          <p:spTgt spid="12"/>
                                        </p:tgtEl>
                                        <p:attrNameLst>
                                          <p:attrName>style.rotation</p:attrName>
                                        </p:attrNameLst>
                                      </p:cBhvr>
                                      <p:tavLst>
                                        <p:tav tm="0">
                                          <p:val>
                                            <p:fltVal val="90"/>
                                          </p:val>
                                        </p:tav>
                                        <p:tav tm="100000">
                                          <p:val>
                                            <p:fltVal val="0"/>
                                          </p:val>
                                        </p:tav>
                                      </p:tavLst>
                                    </p:anim>
                                    <p:animEffect transition="in" filter="fade">
                                      <p:cBhvr>
                                        <p:cTn id="3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082"/>
            <a:ext cx="7658100" cy="5154582"/>
          </a:xfrm>
          <a:prstGeom prst="rect">
            <a:avLst/>
          </a:prstGeom>
        </p:spPr>
      </p:pic>
      <p:sp>
        <p:nvSpPr>
          <p:cNvPr id="3" name="Subtitle 2"/>
          <p:cNvSpPr>
            <a:spLocks noGrp="1"/>
          </p:cNvSpPr>
          <p:nvPr>
            <p:ph idx="4294967295"/>
          </p:nvPr>
        </p:nvSpPr>
        <p:spPr>
          <a:xfrm>
            <a:off x="4029395" y="1314451"/>
            <a:ext cx="3514408" cy="2670810"/>
          </a:xfrm>
          <a:prstGeom prst="snip2DiagRect">
            <a:avLst>
              <a:gd name="adj1" fmla="val 0"/>
              <a:gd name="adj2" fmla="val 0"/>
            </a:avLst>
          </a:prstGeom>
          <a:solidFill>
            <a:schemeClr val="bg1">
              <a:alpha val="71000"/>
            </a:schemeClr>
          </a:solidFill>
        </p:spPr>
        <p:txBody>
          <a:bodyPr/>
          <a:lstStyle/>
          <a:p>
            <a:pPr marL="457200" indent="-457200" algn="l">
              <a:buFont typeface="+mj-lt"/>
              <a:buAutoNum type="arabicPeriod"/>
            </a:pPr>
            <a:r>
              <a:rPr lang="en-US" sz="2400" b="1" dirty="0" smtClean="0">
                <a:solidFill>
                  <a:srgbClr val="007397"/>
                </a:solidFill>
              </a:rPr>
              <a:t>Build code with no intention of a GUI</a:t>
            </a:r>
          </a:p>
          <a:p>
            <a:pPr marL="457200" indent="-457200" algn="l">
              <a:buFont typeface="+mj-lt"/>
              <a:buAutoNum type="arabicPeriod"/>
            </a:pPr>
            <a:r>
              <a:rPr lang="en-US" sz="2400" b="1" dirty="0" smtClean="0">
                <a:solidFill>
                  <a:srgbClr val="007397"/>
                </a:solidFill>
              </a:rPr>
              <a:t>Console-only output is fine</a:t>
            </a:r>
          </a:p>
          <a:p>
            <a:pPr marL="457200" indent="-457200" algn="l">
              <a:buFont typeface="+mj-lt"/>
              <a:buAutoNum type="arabicPeriod"/>
            </a:pPr>
            <a:r>
              <a:rPr lang="en-US" sz="2400" b="1" dirty="0" smtClean="0">
                <a:solidFill>
                  <a:srgbClr val="007397"/>
                </a:solidFill>
              </a:rPr>
              <a:t>Consider the GUI phase 2</a:t>
            </a:r>
          </a:p>
          <a:p>
            <a:pPr marL="457200" indent="-457200" algn="l">
              <a:buFont typeface="+mj-lt"/>
              <a:buAutoNum type="arabicPeriod"/>
            </a:pPr>
            <a:endParaRPr lang="en-US" sz="2000" b="1" dirty="0">
              <a:solidFill>
                <a:srgbClr val="007397"/>
              </a:solidFill>
              <a:effectLst>
                <a:outerShdw blurRad="38100" dist="38100" dir="2700000" algn="tl">
                  <a:srgbClr val="000000">
                    <a:alpha val="43137"/>
                  </a:srgbClr>
                </a:outerShdw>
              </a:effectLst>
            </a:endParaRPr>
          </a:p>
        </p:txBody>
      </p:sp>
      <p:sp>
        <p:nvSpPr>
          <p:cNvPr id="2" name="Title 1"/>
          <p:cNvSpPr>
            <a:spLocks noGrp="1"/>
          </p:cNvSpPr>
          <p:nvPr>
            <p:ph type="title"/>
          </p:nvPr>
        </p:nvSpPr>
        <p:spPr>
          <a:xfrm>
            <a:off x="3200400" y="205979"/>
            <a:ext cx="5486400" cy="857250"/>
          </a:xfrm>
        </p:spPr>
        <p:txBody>
          <a:bodyPr/>
          <a:lstStyle/>
          <a:p>
            <a:r>
              <a:rPr lang="en-US" smtClean="0"/>
              <a:t>Building CLI Tools</a:t>
            </a:r>
            <a:endParaRPr lang="en-US" dirty="0"/>
          </a:p>
        </p:txBody>
      </p:sp>
    </p:spTree>
    <p:extLst>
      <p:ext uri="{BB962C8B-B14F-4D97-AF65-F5344CB8AC3E}">
        <p14:creationId xmlns:p14="http://schemas.microsoft.com/office/powerpoint/2010/main" val="185102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0" y="0"/>
            <a:ext cx="7715250" cy="5143500"/>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5269" t="26565"/>
          <a:stretch/>
        </p:blipFill>
        <p:spPr>
          <a:xfrm>
            <a:off x="6012229" y="0"/>
            <a:ext cx="3131771" cy="1545828"/>
          </a:xfrm>
          <a:prstGeom prst="rect">
            <a:avLst/>
          </a:prstGeom>
        </p:spPr>
      </p:pic>
      <p:sp>
        <p:nvSpPr>
          <p:cNvPr id="9" name="Title 1"/>
          <p:cNvSpPr>
            <a:spLocks noGrp="1"/>
          </p:cNvSpPr>
          <p:nvPr>
            <p:ph type="title"/>
          </p:nvPr>
        </p:nvSpPr>
        <p:spPr>
          <a:xfrm>
            <a:off x="5268685" y="1638796"/>
            <a:ext cx="3730172" cy="857250"/>
          </a:xfrm>
        </p:spPr>
        <p:txBody>
          <a:bodyPr/>
          <a:lstStyle/>
          <a:p>
            <a:pPr algn="r"/>
            <a:r>
              <a:rPr lang="en-US" sz="4050" dirty="0" smtClean="0"/>
              <a:t>PowerShell Studio</a:t>
            </a: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90725" t="92671"/>
          <a:stretch/>
        </p:blipFill>
        <p:spPr>
          <a:xfrm>
            <a:off x="33112" y="4763295"/>
            <a:ext cx="848176" cy="376968"/>
          </a:xfrm>
          <a:prstGeom prst="rect">
            <a:avLst/>
          </a:prstGeom>
        </p:spPr>
      </p:pic>
    </p:spTree>
    <p:extLst>
      <p:ext uri="{BB962C8B-B14F-4D97-AF65-F5344CB8AC3E}">
        <p14:creationId xmlns:p14="http://schemas.microsoft.com/office/powerpoint/2010/main" val="403423887"/>
      </p:ext>
    </p:extLst>
  </p:cSld>
  <p:clrMapOvr>
    <a:masterClrMapping/>
  </p:clrMapOvr>
</p:sld>
</file>

<file path=ppt/theme/theme1.xml><?xml version="1.0" encoding="utf-8"?>
<a:theme xmlns:a="http://schemas.openxmlformats.org/drawingml/2006/main" name="Visual Studio Live! New York 2015">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6108</TotalTime>
  <Words>494</Words>
  <Application>Microsoft Office PowerPoint</Application>
  <PresentationFormat>On-screen Show (16:9)</PresentationFormat>
  <Paragraphs>76</Paragraphs>
  <Slides>13</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ＭＳ Ｐゴシック</vt:lpstr>
      <vt:lpstr>Arial</vt:lpstr>
      <vt:lpstr>Arial Bold</vt:lpstr>
      <vt:lpstr>Arial Narrow</vt:lpstr>
      <vt:lpstr>Calibri</vt:lpstr>
      <vt:lpstr>Times New Roman</vt:lpstr>
      <vt:lpstr>Visual Studio Live! New York 2015</vt:lpstr>
      <vt:lpstr>PowerPoint Presentation</vt:lpstr>
      <vt:lpstr>Helpdesk Workflow. Ouch!</vt:lpstr>
      <vt:lpstr>Helping your Colleagues Out</vt:lpstr>
      <vt:lpstr>What We’ve Learned</vt:lpstr>
      <vt:lpstr>Building Tools for Others</vt:lpstr>
      <vt:lpstr>Tool Overview</vt:lpstr>
      <vt:lpstr>Prerequisites and Assumptions</vt:lpstr>
      <vt:lpstr>Building CLI Tools</vt:lpstr>
      <vt:lpstr>PowerShell Studio</vt:lpstr>
      <vt:lpstr>GUIs Serve Different Markets</vt:lpstr>
      <vt:lpstr>PowerPoint Presentation</vt:lpstr>
      <vt:lpstr>Your Takeaways</vt:lpstr>
      <vt:lpstr>Questions?</vt:lpstr>
    </vt:vector>
  </TitlesOfParts>
  <Company>1105 Media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Brent Sutton</dc:creator>
  <cp:lastModifiedBy>Jen</cp:lastModifiedBy>
  <cp:revision>179</cp:revision>
  <dcterms:created xsi:type="dcterms:W3CDTF">2012-12-07T00:48:42Z</dcterms:created>
  <dcterms:modified xsi:type="dcterms:W3CDTF">2016-01-24T18:36:24Z</dcterms:modified>
</cp:coreProperties>
</file>